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542" r:id="rId2"/>
    <p:sldId id="1993" r:id="rId3"/>
    <p:sldId id="1933" r:id="rId4"/>
    <p:sldId id="1994" r:id="rId5"/>
    <p:sldId id="1934" r:id="rId6"/>
    <p:sldId id="1979" r:id="rId7"/>
    <p:sldId id="1978" r:id="rId8"/>
    <p:sldId id="1089" r:id="rId9"/>
    <p:sldId id="1973" r:id="rId10"/>
    <p:sldId id="1970" r:id="rId11"/>
    <p:sldId id="1977" r:id="rId12"/>
    <p:sldId id="1981" r:id="rId13"/>
    <p:sldId id="1975" r:id="rId14"/>
    <p:sldId id="1989" r:id="rId15"/>
    <p:sldId id="1971" r:id="rId16"/>
    <p:sldId id="1964" r:id="rId17"/>
    <p:sldId id="1953" r:id="rId18"/>
    <p:sldId id="1954" r:id="rId19"/>
    <p:sldId id="1859" r:id="rId20"/>
    <p:sldId id="1075" r:id="rId21"/>
    <p:sldId id="1995" r:id="rId22"/>
    <p:sldId id="1976" r:id="rId23"/>
    <p:sldId id="1952" r:id="rId24"/>
    <p:sldId id="1963" r:id="rId25"/>
    <p:sldId id="1936" r:id="rId26"/>
    <p:sldId id="1937" r:id="rId27"/>
    <p:sldId id="1944" r:id="rId28"/>
    <p:sldId id="1946" r:id="rId29"/>
    <p:sldId id="1927" r:id="rId30"/>
    <p:sldId id="1799" r:id="rId31"/>
    <p:sldId id="1984" r:id="rId32"/>
    <p:sldId id="1974" r:id="rId33"/>
    <p:sldId id="1950" r:id="rId34"/>
    <p:sldId id="1982" r:id="rId35"/>
    <p:sldId id="1983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4807"/>
    <a:srgbClr val="002041"/>
    <a:srgbClr val="FFFFFF"/>
    <a:srgbClr val="BF5700"/>
    <a:srgbClr val="000000"/>
    <a:srgbClr val="5E5E5E"/>
    <a:srgbClr val="797979"/>
    <a:srgbClr val="BA5809"/>
    <a:srgbClr val="6C6D6D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17"/>
    <p:restoredTop sz="91316" autoAdjust="0"/>
  </p:normalViewPr>
  <p:slideViewPr>
    <p:cSldViewPr snapToGrid="0" snapToObjects="1">
      <p:cViewPr varScale="1">
        <p:scale>
          <a:sx n="105" d="100"/>
          <a:sy n="105" d="100"/>
        </p:scale>
        <p:origin x="696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6" d="100"/>
        <a:sy n="86" d="100"/>
      </p:scale>
      <p:origin x="0" y="1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B6317C-F030-1747-A77D-3957E7A4D011}" type="doc">
      <dgm:prSet loTypeId="urn:microsoft.com/office/officeart/2005/8/layout/venn2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B4FFAB9-61B0-EF44-8563-B4DDC891A39F}">
      <dgm:prSet phldrT="[Text]"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Values</a:t>
          </a:r>
        </a:p>
      </dgm:t>
    </dgm:pt>
    <dgm:pt modelId="{35708765-4AD5-2642-A329-14CAE78904EF}" type="parTrans" cxnId="{131E22EE-F500-9C4D-9181-9630668EEAD5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83CBDA7F-F639-DC4B-B5AC-DE058826A795}" type="sibTrans" cxnId="{131E22EE-F500-9C4D-9181-9630668EEAD5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99157A14-97EF-704C-A4A1-B725D8FC5037}">
      <dgm:prSet phldrT="[Text]"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Assets</a:t>
          </a:r>
        </a:p>
      </dgm:t>
    </dgm:pt>
    <dgm:pt modelId="{C3F85639-19F0-534D-84FC-3CC1EA62FD14}" type="parTrans" cxnId="{C002F1B8-6424-1D4F-9D6B-A5E0767292F0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4B495463-2F42-6948-B003-F1AA186B0280}" type="sibTrans" cxnId="{C002F1B8-6424-1D4F-9D6B-A5E0767292F0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260FA3DC-66E5-DF48-BAE9-3F91E62700B8}">
      <dgm:prSet phldrT="[Text]"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Goals</a:t>
          </a:r>
        </a:p>
      </dgm:t>
    </dgm:pt>
    <dgm:pt modelId="{488F5980-A280-944D-B01B-D0D1423E1CA4}" type="parTrans" cxnId="{C3373C9E-FF28-AB4F-BCED-BF5358D8A5FF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D26CA87F-6388-424C-8892-E9D47487DF9E}" type="sibTrans" cxnId="{C3373C9E-FF28-AB4F-BCED-BF5358D8A5FF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02B438B1-6FE8-7F47-9FE6-BAD2321A488F}">
      <dgm:prSet phldrT="[Text]"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Identity</a:t>
          </a:r>
        </a:p>
      </dgm:t>
    </dgm:pt>
    <dgm:pt modelId="{BE18B022-623E-594E-A436-F7EB925337EB}" type="parTrans" cxnId="{0790D6E6-CD26-E647-A616-3E1F2F82BA54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57B19A54-82F0-F942-860B-AFDE8E03818A}" type="sibTrans" cxnId="{0790D6E6-CD26-E647-A616-3E1F2F82BA54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BC7C9A14-6229-6E4C-9707-94671BAD76DB}">
      <dgm:prSet phldrT="[Text]"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Constraints</a:t>
          </a:r>
        </a:p>
      </dgm:t>
    </dgm:pt>
    <dgm:pt modelId="{54988437-96A0-E14C-8B33-C56E98371E29}" type="parTrans" cxnId="{0B433117-4FD0-0748-8DD8-E46319DA3811}">
      <dgm:prSet/>
      <dgm:spPr/>
      <dgm:t>
        <a:bodyPr/>
        <a:lstStyle/>
        <a:p>
          <a:endParaRPr lang="en-US"/>
        </a:p>
      </dgm:t>
    </dgm:pt>
    <dgm:pt modelId="{8DF3FDD3-815D-1C4D-9073-0F5B635DD5A6}" type="sibTrans" cxnId="{0B433117-4FD0-0748-8DD8-E46319DA3811}">
      <dgm:prSet/>
      <dgm:spPr/>
      <dgm:t>
        <a:bodyPr/>
        <a:lstStyle/>
        <a:p>
          <a:endParaRPr lang="en-US"/>
        </a:p>
      </dgm:t>
    </dgm:pt>
    <dgm:pt modelId="{8149B28D-D6A7-284D-82DE-D907C3EDEC8A}" type="pres">
      <dgm:prSet presAssocID="{CBB6317C-F030-1747-A77D-3957E7A4D011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016C3D-3B37-DB40-91E9-6A3CFAA1A7EC}" type="pres">
      <dgm:prSet presAssocID="{CBB6317C-F030-1747-A77D-3957E7A4D011}" presName="comp1" presStyleCnt="0"/>
      <dgm:spPr/>
    </dgm:pt>
    <dgm:pt modelId="{2384C51A-EDDD-E54E-937D-3E3D5E13CBA6}" type="pres">
      <dgm:prSet presAssocID="{CBB6317C-F030-1747-A77D-3957E7A4D011}" presName="circle1" presStyleLbl="node1" presStyleIdx="0" presStyleCnt="5"/>
      <dgm:spPr/>
      <dgm:t>
        <a:bodyPr/>
        <a:lstStyle/>
        <a:p>
          <a:endParaRPr lang="en-US"/>
        </a:p>
      </dgm:t>
    </dgm:pt>
    <dgm:pt modelId="{8135818F-FC81-244A-95A2-C40D391D0AA7}" type="pres">
      <dgm:prSet presAssocID="{CBB6317C-F030-1747-A77D-3957E7A4D011}" presName="c1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75B133-09DD-2D4E-BBB3-CB9AADAEA114}" type="pres">
      <dgm:prSet presAssocID="{CBB6317C-F030-1747-A77D-3957E7A4D011}" presName="comp2" presStyleCnt="0"/>
      <dgm:spPr/>
    </dgm:pt>
    <dgm:pt modelId="{BD951CA6-7845-0E42-84FA-2B4C82D72C18}" type="pres">
      <dgm:prSet presAssocID="{CBB6317C-F030-1747-A77D-3957E7A4D011}" presName="circle2" presStyleLbl="node1" presStyleIdx="1" presStyleCnt="5"/>
      <dgm:spPr/>
      <dgm:t>
        <a:bodyPr/>
        <a:lstStyle/>
        <a:p>
          <a:endParaRPr lang="en-US"/>
        </a:p>
      </dgm:t>
    </dgm:pt>
    <dgm:pt modelId="{CAD58326-CC05-9C40-B58E-FE7B9735DC10}" type="pres">
      <dgm:prSet presAssocID="{CBB6317C-F030-1747-A77D-3957E7A4D011}" presName="c2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19B76A-F5A8-E043-9AF7-441314188938}" type="pres">
      <dgm:prSet presAssocID="{CBB6317C-F030-1747-A77D-3957E7A4D011}" presName="comp3" presStyleCnt="0"/>
      <dgm:spPr/>
    </dgm:pt>
    <dgm:pt modelId="{6871B04D-5784-394B-828C-76CA30A0BAD0}" type="pres">
      <dgm:prSet presAssocID="{CBB6317C-F030-1747-A77D-3957E7A4D011}" presName="circle3" presStyleLbl="node1" presStyleIdx="2" presStyleCnt="5"/>
      <dgm:spPr/>
      <dgm:t>
        <a:bodyPr/>
        <a:lstStyle/>
        <a:p>
          <a:endParaRPr lang="en-US"/>
        </a:p>
      </dgm:t>
    </dgm:pt>
    <dgm:pt modelId="{24D4CB74-A3B0-334E-9941-EA5256DB4A54}" type="pres">
      <dgm:prSet presAssocID="{CBB6317C-F030-1747-A77D-3957E7A4D011}" presName="c3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7D1E91-A90F-A248-B8B5-3ABAE061CBF2}" type="pres">
      <dgm:prSet presAssocID="{CBB6317C-F030-1747-A77D-3957E7A4D011}" presName="comp4" presStyleCnt="0"/>
      <dgm:spPr/>
    </dgm:pt>
    <dgm:pt modelId="{C97CB9A3-A306-EE4E-86E9-3A3A656A3931}" type="pres">
      <dgm:prSet presAssocID="{CBB6317C-F030-1747-A77D-3957E7A4D011}" presName="circle4" presStyleLbl="node1" presStyleIdx="3" presStyleCnt="5"/>
      <dgm:spPr/>
      <dgm:t>
        <a:bodyPr/>
        <a:lstStyle/>
        <a:p>
          <a:endParaRPr lang="en-US"/>
        </a:p>
      </dgm:t>
    </dgm:pt>
    <dgm:pt modelId="{AD6B6EEC-D6F6-6B49-82EA-9437BE30EBD6}" type="pres">
      <dgm:prSet presAssocID="{CBB6317C-F030-1747-A77D-3957E7A4D011}" presName="c4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42B4A9-CF4E-AB4F-AEAB-C83928681C38}" type="pres">
      <dgm:prSet presAssocID="{CBB6317C-F030-1747-A77D-3957E7A4D011}" presName="comp5" presStyleCnt="0"/>
      <dgm:spPr/>
    </dgm:pt>
    <dgm:pt modelId="{A3042735-CAE7-1B4D-B78A-379365808F74}" type="pres">
      <dgm:prSet presAssocID="{CBB6317C-F030-1747-A77D-3957E7A4D011}" presName="circle5" presStyleLbl="node1" presStyleIdx="4" presStyleCnt="5"/>
      <dgm:spPr/>
      <dgm:t>
        <a:bodyPr/>
        <a:lstStyle/>
        <a:p>
          <a:endParaRPr lang="en-US"/>
        </a:p>
      </dgm:t>
    </dgm:pt>
    <dgm:pt modelId="{D99F2A18-69A5-A245-83A0-1BF4B2D2E6AE}" type="pres">
      <dgm:prSet presAssocID="{CBB6317C-F030-1747-A77D-3957E7A4D011}" presName="c5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B60955-A2DD-4A4C-AA54-305D79351A7C}" type="presOf" srcId="{99157A14-97EF-704C-A4A1-B725D8FC5037}" destId="{BD951CA6-7845-0E42-84FA-2B4C82D72C18}" srcOrd="0" destOrd="0" presId="urn:microsoft.com/office/officeart/2005/8/layout/venn2"/>
    <dgm:cxn modelId="{131E22EE-F500-9C4D-9181-9630668EEAD5}" srcId="{CBB6317C-F030-1747-A77D-3957E7A4D011}" destId="{CB4FFAB9-61B0-EF44-8563-B4DDC891A39F}" srcOrd="0" destOrd="0" parTransId="{35708765-4AD5-2642-A329-14CAE78904EF}" sibTransId="{83CBDA7F-F639-DC4B-B5AC-DE058826A795}"/>
    <dgm:cxn modelId="{3C503135-0905-3F41-AAD9-799BE74A72C0}" type="presOf" srcId="{260FA3DC-66E5-DF48-BAE9-3F91E62700B8}" destId="{C97CB9A3-A306-EE4E-86E9-3A3A656A3931}" srcOrd="0" destOrd="0" presId="urn:microsoft.com/office/officeart/2005/8/layout/venn2"/>
    <dgm:cxn modelId="{0E1F4406-A8FC-BC48-AB4A-69CE7E9EDCE2}" type="presOf" srcId="{02B438B1-6FE8-7F47-9FE6-BAD2321A488F}" destId="{D99F2A18-69A5-A245-83A0-1BF4B2D2E6AE}" srcOrd="1" destOrd="0" presId="urn:microsoft.com/office/officeart/2005/8/layout/venn2"/>
    <dgm:cxn modelId="{0B433117-4FD0-0748-8DD8-E46319DA3811}" srcId="{CBB6317C-F030-1747-A77D-3957E7A4D011}" destId="{BC7C9A14-6229-6E4C-9707-94671BAD76DB}" srcOrd="2" destOrd="0" parTransId="{54988437-96A0-E14C-8B33-C56E98371E29}" sibTransId="{8DF3FDD3-815D-1C4D-9073-0F5B635DD5A6}"/>
    <dgm:cxn modelId="{0790D6E6-CD26-E647-A616-3E1F2F82BA54}" srcId="{CBB6317C-F030-1747-A77D-3957E7A4D011}" destId="{02B438B1-6FE8-7F47-9FE6-BAD2321A488F}" srcOrd="4" destOrd="0" parTransId="{BE18B022-623E-594E-A436-F7EB925337EB}" sibTransId="{57B19A54-82F0-F942-860B-AFDE8E03818A}"/>
    <dgm:cxn modelId="{5B719A2F-831A-CE41-8751-40A6F82BB2FC}" type="presOf" srcId="{260FA3DC-66E5-DF48-BAE9-3F91E62700B8}" destId="{AD6B6EEC-D6F6-6B49-82EA-9437BE30EBD6}" srcOrd="1" destOrd="0" presId="urn:microsoft.com/office/officeart/2005/8/layout/venn2"/>
    <dgm:cxn modelId="{C002F1B8-6424-1D4F-9D6B-A5E0767292F0}" srcId="{CBB6317C-F030-1747-A77D-3957E7A4D011}" destId="{99157A14-97EF-704C-A4A1-B725D8FC5037}" srcOrd="1" destOrd="0" parTransId="{C3F85639-19F0-534D-84FC-3CC1EA62FD14}" sibTransId="{4B495463-2F42-6948-B003-F1AA186B0280}"/>
    <dgm:cxn modelId="{C3373C9E-FF28-AB4F-BCED-BF5358D8A5FF}" srcId="{CBB6317C-F030-1747-A77D-3957E7A4D011}" destId="{260FA3DC-66E5-DF48-BAE9-3F91E62700B8}" srcOrd="3" destOrd="0" parTransId="{488F5980-A280-944D-B01B-D0D1423E1CA4}" sibTransId="{D26CA87F-6388-424C-8892-E9D47487DF9E}"/>
    <dgm:cxn modelId="{602E97BB-CA16-5541-BB92-A4C51C4610D8}" type="presOf" srcId="{02B438B1-6FE8-7F47-9FE6-BAD2321A488F}" destId="{A3042735-CAE7-1B4D-B78A-379365808F74}" srcOrd="0" destOrd="0" presId="urn:microsoft.com/office/officeart/2005/8/layout/venn2"/>
    <dgm:cxn modelId="{F634E5BB-C27B-9943-8C03-038D225F3E89}" type="presOf" srcId="{99157A14-97EF-704C-A4A1-B725D8FC5037}" destId="{CAD58326-CC05-9C40-B58E-FE7B9735DC10}" srcOrd="1" destOrd="0" presId="urn:microsoft.com/office/officeart/2005/8/layout/venn2"/>
    <dgm:cxn modelId="{1BD898D0-4485-1D42-8267-B96AEF9632DC}" type="presOf" srcId="{BC7C9A14-6229-6E4C-9707-94671BAD76DB}" destId="{6871B04D-5784-394B-828C-76CA30A0BAD0}" srcOrd="0" destOrd="0" presId="urn:microsoft.com/office/officeart/2005/8/layout/venn2"/>
    <dgm:cxn modelId="{9150377F-E283-F341-B23D-DD92F870BA7E}" type="presOf" srcId="{CB4FFAB9-61B0-EF44-8563-B4DDC891A39F}" destId="{2384C51A-EDDD-E54E-937D-3E3D5E13CBA6}" srcOrd="0" destOrd="0" presId="urn:microsoft.com/office/officeart/2005/8/layout/venn2"/>
    <dgm:cxn modelId="{9B0976BB-DFF0-7D47-8289-F8E1F06D4BA5}" type="presOf" srcId="{CB4FFAB9-61B0-EF44-8563-B4DDC891A39F}" destId="{8135818F-FC81-244A-95A2-C40D391D0AA7}" srcOrd="1" destOrd="0" presId="urn:microsoft.com/office/officeart/2005/8/layout/venn2"/>
    <dgm:cxn modelId="{D47A1B0A-88BA-6A4E-8A97-3CAAB3A51D40}" type="presOf" srcId="{CBB6317C-F030-1747-A77D-3957E7A4D011}" destId="{8149B28D-D6A7-284D-82DE-D907C3EDEC8A}" srcOrd="0" destOrd="0" presId="urn:microsoft.com/office/officeart/2005/8/layout/venn2"/>
    <dgm:cxn modelId="{58B18786-EB27-FC41-9AF7-35D01E9F944A}" type="presOf" srcId="{BC7C9A14-6229-6E4C-9707-94671BAD76DB}" destId="{24D4CB74-A3B0-334E-9941-EA5256DB4A54}" srcOrd="1" destOrd="0" presId="urn:microsoft.com/office/officeart/2005/8/layout/venn2"/>
    <dgm:cxn modelId="{D67721DD-2078-724A-BD1D-AA2DB64DDA24}" type="presParOf" srcId="{8149B28D-D6A7-284D-82DE-D907C3EDEC8A}" destId="{CB016C3D-3B37-DB40-91E9-6A3CFAA1A7EC}" srcOrd="0" destOrd="0" presId="urn:microsoft.com/office/officeart/2005/8/layout/venn2"/>
    <dgm:cxn modelId="{ECB4DAB1-0803-804E-811A-5CBF4E810BD2}" type="presParOf" srcId="{CB016C3D-3B37-DB40-91E9-6A3CFAA1A7EC}" destId="{2384C51A-EDDD-E54E-937D-3E3D5E13CBA6}" srcOrd="0" destOrd="0" presId="urn:microsoft.com/office/officeart/2005/8/layout/venn2"/>
    <dgm:cxn modelId="{224DA8F2-4A1F-2242-86FC-B2A614AC8F46}" type="presParOf" srcId="{CB016C3D-3B37-DB40-91E9-6A3CFAA1A7EC}" destId="{8135818F-FC81-244A-95A2-C40D391D0AA7}" srcOrd="1" destOrd="0" presId="urn:microsoft.com/office/officeart/2005/8/layout/venn2"/>
    <dgm:cxn modelId="{B7406D36-9A88-1144-9A39-8BF8FE9E1C19}" type="presParOf" srcId="{8149B28D-D6A7-284D-82DE-D907C3EDEC8A}" destId="{4675B133-09DD-2D4E-BBB3-CB9AADAEA114}" srcOrd="1" destOrd="0" presId="urn:microsoft.com/office/officeart/2005/8/layout/venn2"/>
    <dgm:cxn modelId="{02B6E44C-93EE-9846-9F30-A060A8F0F98B}" type="presParOf" srcId="{4675B133-09DD-2D4E-BBB3-CB9AADAEA114}" destId="{BD951CA6-7845-0E42-84FA-2B4C82D72C18}" srcOrd="0" destOrd="0" presId="urn:microsoft.com/office/officeart/2005/8/layout/venn2"/>
    <dgm:cxn modelId="{7E0109A1-BBE5-444B-AEF2-D6A5254715F7}" type="presParOf" srcId="{4675B133-09DD-2D4E-BBB3-CB9AADAEA114}" destId="{CAD58326-CC05-9C40-B58E-FE7B9735DC10}" srcOrd="1" destOrd="0" presId="urn:microsoft.com/office/officeart/2005/8/layout/venn2"/>
    <dgm:cxn modelId="{3BC4F72A-3AA5-7343-9262-D7B55114F346}" type="presParOf" srcId="{8149B28D-D6A7-284D-82DE-D907C3EDEC8A}" destId="{CF19B76A-F5A8-E043-9AF7-441314188938}" srcOrd="2" destOrd="0" presId="urn:microsoft.com/office/officeart/2005/8/layout/venn2"/>
    <dgm:cxn modelId="{A8A51A6C-27A6-C742-96DA-E98C184DCED0}" type="presParOf" srcId="{CF19B76A-F5A8-E043-9AF7-441314188938}" destId="{6871B04D-5784-394B-828C-76CA30A0BAD0}" srcOrd="0" destOrd="0" presId="urn:microsoft.com/office/officeart/2005/8/layout/venn2"/>
    <dgm:cxn modelId="{5EF0DF3F-920C-5748-AE38-A00149E285AA}" type="presParOf" srcId="{CF19B76A-F5A8-E043-9AF7-441314188938}" destId="{24D4CB74-A3B0-334E-9941-EA5256DB4A54}" srcOrd="1" destOrd="0" presId="urn:microsoft.com/office/officeart/2005/8/layout/venn2"/>
    <dgm:cxn modelId="{25CC6C59-AD14-CC4A-8266-330C136622F9}" type="presParOf" srcId="{8149B28D-D6A7-284D-82DE-D907C3EDEC8A}" destId="{F87D1E91-A90F-A248-B8B5-3ABAE061CBF2}" srcOrd="3" destOrd="0" presId="urn:microsoft.com/office/officeart/2005/8/layout/venn2"/>
    <dgm:cxn modelId="{8763FFE3-7E1D-D34F-889D-39AFAB64E38B}" type="presParOf" srcId="{F87D1E91-A90F-A248-B8B5-3ABAE061CBF2}" destId="{C97CB9A3-A306-EE4E-86E9-3A3A656A3931}" srcOrd="0" destOrd="0" presId="urn:microsoft.com/office/officeart/2005/8/layout/venn2"/>
    <dgm:cxn modelId="{3737CFAC-2F22-0E49-B7DF-D7277607FD25}" type="presParOf" srcId="{F87D1E91-A90F-A248-B8B5-3ABAE061CBF2}" destId="{AD6B6EEC-D6F6-6B49-82EA-9437BE30EBD6}" srcOrd="1" destOrd="0" presId="urn:microsoft.com/office/officeart/2005/8/layout/venn2"/>
    <dgm:cxn modelId="{F1E137BF-E1AC-0C48-BBFD-F05B37FE9A3D}" type="presParOf" srcId="{8149B28D-D6A7-284D-82DE-D907C3EDEC8A}" destId="{E442B4A9-CF4E-AB4F-AEAB-C83928681C38}" srcOrd="4" destOrd="0" presId="urn:microsoft.com/office/officeart/2005/8/layout/venn2"/>
    <dgm:cxn modelId="{7F3F4259-A8F2-DA4C-8DF7-1D75E9F1D1BA}" type="presParOf" srcId="{E442B4A9-CF4E-AB4F-AEAB-C83928681C38}" destId="{A3042735-CAE7-1B4D-B78A-379365808F74}" srcOrd="0" destOrd="0" presId="urn:microsoft.com/office/officeart/2005/8/layout/venn2"/>
    <dgm:cxn modelId="{6B0FBFD5-F37A-1947-BBB2-D6417B32447D}" type="presParOf" srcId="{E442B4A9-CF4E-AB4F-AEAB-C83928681C38}" destId="{D99F2A18-69A5-A245-83A0-1BF4B2D2E6AE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172CB6-5B7A-2C40-A47A-882A87934C58}" type="doc">
      <dgm:prSet loTypeId="urn:microsoft.com/office/officeart/2005/8/layout/venn1" loCatId="" qsTypeId="urn:microsoft.com/office/officeart/2005/8/quickstyle/3d2" qsCatId="3D" csTypeId="urn:microsoft.com/office/officeart/2005/8/colors/colorful1" csCatId="colorful" phldr="1"/>
      <dgm:spPr/>
    </dgm:pt>
    <dgm:pt modelId="{705FC1A1-27AA-1541-B280-1547547B62C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EE27B633-334F-7D43-A873-8DC493C4F687}" type="parTrans" cxnId="{B14F13F8-8A8D-0A40-A179-B74107DCC964}">
      <dgm:prSet/>
      <dgm:spPr/>
      <dgm:t>
        <a:bodyPr/>
        <a:lstStyle/>
        <a:p>
          <a:endParaRPr lang="en-US"/>
        </a:p>
      </dgm:t>
    </dgm:pt>
    <dgm:pt modelId="{C53ABC61-F52D-AD45-B315-FDE2904CC750}" type="sibTrans" cxnId="{B14F13F8-8A8D-0A40-A179-B74107DCC964}">
      <dgm:prSet/>
      <dgm:spPr/>
      <dgm:t>
        <a:bodyPr/>
        <a:lstStyle/>
        <a:p>
          <a:endParaRPr lang="en-US"/>
        </a:p>
      </dgm:t>
    </dgm:pt>
    <dgm:pt modelId="{4A257921-1710-F841-9A69-C543D2DAAABA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6179B90E-B479-9C4F-8BBC-A3D76C65C162}" type="parTrans" cxnId="{CEA78F7E-35CD-8541-8C61-6F7C1A656339}">
      <dgm:prSet/>
      <dgm:spPr/>
      <dgm:t>
        <a:bodyPr/>
        <a:lstStyle/>
        <a:p>
          <a:endParaRPr lang="en-US"/>
        </a:p>
      </dgm:t>
    </dgm:pt>
    <dgm:pt modelId="{7A7FDBA5-D95F-9244-B624-DE395B56B58A}" type="sibTrans" cxnId="{CEA78F7E-35CD-8541-8C61-6F7C1A656339}">
      <dgm:prSet/>
      <dgm:spPr/>
      <dgm:t>
        <a:bodyPr/>
        <a:lstStyle/>
        <a:p>
          <a:endParaRPr lang="en-US"/>
        </a:p>
      </dgm:t>
    </dgm:pt>
    <dgm:pt modelId="{3E30A8C0-B21B-D34C-9C9D-27AB97561543}">
      <dgm:prSet phldrT="[Text]"/>
      <dgm:spPr/>
      <dgm:t>
        <a:bodyPr/>
        <a:lstStyle/>
        <a:p>
          <a:r>
            <a:rPr lang="en-US" dirty="0"/>
            <a:t>  </a:t>
          </a:r>
        </a:p>
      </dgm:t>
    </dgm:pt>
    <dgm:pt modelId="{1C1AF9FB-2900-6F41-8BEF-5825D1926824}" type="parTrans" cxnId="{C5AE7A77-96ED-E848-9F20-0AABEEEF4BC0}">
      <dgm:prSet/>
      <dgm:spPr/>
      <dgm:t>
        <a:bodyPr/>
        <a:lstStyle/>
        <a:p>
          <a:endParaRPr lang="en-US"/>
        </a:p>
      </dgm:t>
    </dgm:pt>
    <dgm:pt modelId="{55B1979F-A6FB-C94A-8E0C-A8B709742116}" type="sibTrans" cxnId="{C5AE7A77-96ED-E848-9F20-0AABEEEF4BC0}">
      <dgm:prSet/>
      <dgm:spPr/>
      <dgm:t>
        <a:bodyPr/>
        <a:lstStyle/>
        <a:p>
          <a:endParaRPr lang="en-US"/>
        </a:p>
      </dgm:t>
    </dgm:pt>
    <dgm:pt modelId="{3C5080A9-B85D-ED46-B5F2-BDBDAE18678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D9BD0C52-C51A-7342-9A4C-CE47917E19E5}" type="parTrans" cxnId="{29EFB543-C415-C944-B40C-8522F88E3D31}">
      <dgm:prSet/>
      <dgm:spPr/>
      <dgm:t>
        <a:bodyPr/>
        <a:lstStyle/>
        <a:p>
          <a:endParaRPr lang="en-US"/>
        </a:p>
      </dgm:t>
    </dgm:pt>
    <dgm:pt modelId="{43ECF2D4-9956-E54D-ADAD-6B2CD657C9AB}" type="sibTrans" cxnId="{29EFB543-C415-C944-B40C-8522F88E3D31}">
      <dgm:prSet/>
      <dgm:spPr/>
      <dgm:t>
        <a:bodyPr/>
        <a:lstStyle/>
        <a:p>
          <a:endParaRPr lang="en-US"/>
        </a:p>
      </dgm:t>
    </dgm:pt>
    <dgm:pt modelId="{C0566D51-CCAB-5D43-9094-A123A7F38F56}" type="pres">
      <dgm:prSet presAssocID="{CC172CB6-5B7A-2C40-A47A-882A87934C58}" presName="compositeShape" presStyleCnt="0">
        <dgm:presLayoutVars>
          <dgm:chMax val="7"/>
          <dgm:dir/>
          <dgm:resizeHandles val="exact"/>
        </dgm:presLayoutVars>
      </dgm:prSet>
      <dgm:spPr/>
    </dgm:pt>
    <dgm:pt modelId="{495EBA91-9892-C940-9FED-ED67F2F46761}" type="pres">
      <dgm:prSet presAssocID="{705FC1A1-27AA-1541-B280-1547547B62C9}" presName="circ1" presStyleLbl="vennNode1" presStyleIdx="0" presStyleCnt="4"/>
      <dgm:spPr/>
      <dgm:t>
        <a:bodyPr/>
        <a:lstStyle/>
        <a:p>
          <a:endParaRPr lang="en-US"/>
        </a:p>
      </dgm:t>
    </dgm:pt>
    <dgm:pt modelId="{BF4E4311-D913-4542-AAD8-3549F5A12D21}" type="pres">
      <dgm:prSet presAssocID="{705FC1A1-27AA-1541-B280-1547547B62C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AA150B-7181-7E42-9F6B-B63186863C6E}" type="pres">
      <dgm:prSet presAssocID="{3C5080A9-B85D-ED46-B5F2-BDBDAE186789}" presName="circ2" presStyleLbl="vennNode1" presStyleIdx="1" presStyleCnt="4"/>
      <dgm:spPr/>
      <dgm:t>
        <a:bodyPr/>
        <a:lstStyle/>
        <a:p>
          <a:endParaRPr lang="en-US"/>
        </a:p>
      </dgm:t>
    </dgm:pt>
    <dgm:pt modelId="{186BAE00-85B1-9248-ACAB-CFE65CC6F97A}" type="pres">
      <dgm:prSet presAssocID="{3C5080A9-B85D-ED46-B5F2-BDBDAE18678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21F420-B775-984A-BA75-9DBF58205727}" type="pres">
      <dgm:prSet presAssocID="{3E30A8C0-B21B-D34C-9C9D-27AB97561543}" presName="circ3" presStyleLbl="vennNode1" presStyleIdx="2" presStyleCnt="4"/>
      <dgm:spPr/>
      <dgm:t>
        <a:bodyPr/>
        <a:lstStyle/>
        <a:p>
          <a:endParaRPr lang="en-US"/>
        </a:p>
      </dgm:t>
    </dgm:pt>
    <dgm:pt modelId="{62387EA9-3D8E-2045-A278-A7CCCF504B85}" type="pres">
      <dgm:prSet presAssocID="{3E30A8C0-B21B-D34C-9C9D-27AB9756154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8D86ED-5427-A84D-96BF-06609F39D7B5}" type="pres">
      <dgm:prSet presAssocID="{4A257921-1710-F841-9A69-C543D2DAAABA}" presName="circ4" presStyleLbl="vennNode1" presStyleIdx="3" presStyleCnt="4"/>
      <dgm:spPr/>
      <dgm:t>
        <a:bodyPr/>
        <a:lstStyle/>
        <a:p>
          <a:endParaRPr lang="en-US"/>
        </a:p>
      </dgm:t>
    </dgm:pt>
    <dgm:pt modelId="{56BD0A84-C780-D04C-950B-4C35A52B5284}" type="pres">
      <dgm:prSet presAssocID="{4A257921-1710-F841-9A69-C543D2DAAABA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54D4B9-0F9E-034E-B484-ADDA4579E728}" type="presOf" srcId="{3C5080A9-B85D-ED46-B5F2-BDBDAE186789}" destId="{186BAE00-85B1-9248-ACAB-CFE65CC6F97A}" srcOrd="1" destOrd="0" presId="urn:microsoft.com/office/officeart/2005/8/layout/venn1"/>
    <dgm:cxn modelId="{3B6DCB9F-8DD8-D94F-8AFF-0D93DB1A1488}" type="presOf" srcId="{4A257921-1710-F841-9A69-C543D2DAAABA}" destId="{56BD0A84-C780-D04C-950B-4C35A52B5284}" srcOrd="1" destOrd="0" presId="urn:microsoft.com/office/officeart/2005/8/layout/venn1"/>
    <dgm:cxn modelId="{AD91EAEF-D0AE-F24B-9CBB-8F7ED7045892}" type="presOf" srcId="{705FC1A1-27AA-1541-B280-1547547B62C9}" destId="{BF4E4311-D913-4542-AAD8-3549F5A12D21}" srcOrd="0" destOrd="0" presId="urn:microsoft.com/office/officeart/2005/8/layout/venn1"/>
    <dgm:cxn modelId="{29EFB543-C415-C944-B40C-8522F88E3D31}" srcId="{CC172CB6-5B7A-2C40-A47A-882A87934C58}" destId="{3C5080A9-B85D-ED46-B5F2-BDBDAE186789}" srcOrd="1" destOrd="0" parTransId="{D9BD0C52-C51A-7342-9A4C-CE47917E19E5}" sibTransId="{43ECF2D4-9956-E54D-ADAD-6B2CD657C9AB}"/>
    <dgm:cxn modelId="{B14F13F8-8A8D-0A40-A179-B74107DCC964}" srcId="{CC172CB6-5B7A-2C40-A47A-882A87934C58}" destId="{705FC1A1-27AA-1541-B280-1547547B62C9}" srcOrd="0" destOrd="0" parTransId="{EE27B633-334F-7D43-A873-8DC493C4F687}" sibTransId="{C53ABC61-F52D-AD45-B315-FDE2904CC750}"/>
    <dgm:cxn modelId="{1BF7518E-210E-E44A-823C-9ED06036E239}" type="presOf" srcId="{705FC1A1-27AA-1541-B280-1547547B62C9}" destId="{495EBA91-9892-C940-9FED-ED67F2F46761}" srcOrd="1" destOrd="0" presId="urn:microsoft.com/office/officeart/2005/8/layout/venn1"/>
    <dgm:cxn modelId="{7D3C8C16-98F3-1E4E-8744-6C1626C86CD5}" type="presOf" srcId="{3E30A8C0-B21B-D34C-9C9D-27AB97561543}" destId="{62387EA9-3D8E-2045-A278-A7CCCF504B85}" srcOrd="1" destOrd="0" presId="urn:microsoft.com/office/officeart/2005/8/layout/venn1"/>
    <dgm:cxn modelId="{689663A3-8054-6649-8C08-1DD9EBE1DC65}" type="presOf" srcId="{3E30A8C0-B21B-D34C-9C9D-27AB97561543}" destId="{E021F420-B775-984A-BA75-9DBF58205727}" srcOrd="0" destOrd="0" presId="urn:microsoft.com/office/officeart/2005/8/layout/venn1"/>
    <dgm:cxn modelId="{5B28009C-9DB7-9145-9E7D-1AD1614ECECB}" type="presOf" srcId="{3C5080A9-B85D-ED46-B5F2-BDBDAE186789}" destId="{EAAA150B-7181-7E42-9F6B-B63186863C6E}" srcOrd="0" destOrd="0" presId="urn:microsoft.com/office/officeart/2005/8/layout/venn1"/>
    <dgm:cxn modelId="{CEA78F7E-35CD-8541-8C61-6F7C1A656339}" srcId="{CC172CB6-5B7A-2C40-A47A-882A87934C58}" destId="{4A257921-1710-F841-9A69-C543D2DAAABA}" srcOrd="3" destOrd="0" parTransId="{6179B90E-B479-9C4F-8BBC-A3D76C65C162}" sibTransId="{7A7FDBA5-D95F-9244-B624-DE395B56B58A}"/>
    <dgm:cxn modelId="{CE9F9852-1863-3643-9B02-E9D9E9C4BC5A}" type="presOf" srcId="{4A257921-1710-F841-9A69-C543D2DAAABA}" destId="{698D86ED-5427-A84D-96BF-06609F39D7B5}" srcOrd="0" destOrd="0" presId="urn:microsoft.com/office/officeart/2005/8/layout/venn1"/>
    <dgm:cxn modelId="{1D04AB8B-57D7-F14B-8E29-76AB69E781D6}" type="presOf" srcId="{CC172CB6-5B7A-2C40-A47A-882A87934C58}" destId="{C0566D51-CCAB-5D43-9094-A123A7F38F56}" srcOrd="0" destOrd="0" presId="urn:microsoft.com/office/officeart/2005/8/layout/venn1"/>
    <dgm:cxn modelId="{C5AE7A77-96ED-E848-9F20-0AABEEEF4BC0}" srcId="{CC172CB6-5B7A-2C40-A47A-882A87934C58}" destId="{3E30A8C0-B21B-D34C-9C9D-27AB97561543}" srcOrd="2" destOrd="0" parTransId="{1C1AF9FB-2900-6F41-8BEF-5825D1926824}" sibTransId="{55B1979F-A6FB-C94A-8E0C-A8B709742116}"/>
    <dgm:cxn modelId="{9BD40959-60DC-5F4C-8794-F0D7BA62C3B9}" type="presParOf" srcId="{C0566D51-CCAB-5D43-9094-A123A7F38F56}" destId="{495EBA91-9892-C940-9FED-ED67F2F46761}" srcOrd="0" destOrd="0" presId="urn:microsoft.com/office/officeart/2005/8/layout/venn1"/>
    <dgm:cxn modelId="{5483EBB7-C8F1-B746-A359-D527AB00DA42}" type="presParOf" srcId="{C0566D51-CCAB-5D43-9094-A123A7F38F56}" destId="{BF4E4311-D913-4542-AAD8-3549F5A12D21}" srcOrd="1" destOrd="0" presId="urn:microsoft.com/office/officeart/2005/8/layout/venn1"/>
    <dgm:cxn modelId="{76C7D6A9-75E8-194B-8014-B047F062FDE0}" type="presParOf" srcId="{C0566D51-CCAB-5D43-9094-A123A7F38F56}" destId="{EAAA150B-7181-7E42-9F6B-B63186863C6E}" srcOrd="2" destOrd="0" presId="urn:microsoft.com/office/officeart/2005/8/layout/venn1"/>
    <dgm:cxn modelId="{F05E0772-685D-7346-8230-81EDF378EADE}" type="presParOf" srcId="{C0566D51-CCAB-5D43-9094-A123A7F38F56}" destId="{186BAE00-85B1-9248-ACAB-CFE65CC6F97A}" srcOrd="3" destOrd="0" presId="urn:microsoft.com/office/officeart/2005/8/layout/venn1"/>
    <dgm:cxn modelId="{8E8809FE-D850-754C-900B-28F4CED31CBB}" type="presParOf" srcId="{C0566D51-CCAB-5D43-9094-A123A7F38F56}" destId="{E021F420-B775-984A-BA75-9DBF58205727}" srcOrd="4" destOrd="0" presId="urn:microsoft.com/office/officeart/2005/8/layout/venn1"/>
    <dgm:cxn modelId="{5A69B764-6BAC-8F40-8421-F77E4541AF07}" type="presParOf" srcId="{C0566D51-CCAB-5D43-9094-A123A7F38F56}" destId="{62387EA9-3D8E-2045-A278-A7CCCF504B85}" srcOrd="5" destOrd="0" presId="urn:microsoft.com/office/officeart/2005/8/layout/venn1"/>
    <dgm:cxn modelId="{06E53A6E-1167-9144-954E-E5BB086F4746}" type="presParOf" srcId="{C0566D51-CCAB-5D43-9094-A123A7F38F56}" destId="{698D86ED-5427-A84D-96BF-06609F39D7B5}" srcOrd="6" destOrd="0" presId="urn:microsoft.com/office/officeart/2005/8/layout/venn1"/>
    <dgm:cxn modelId="{2F20CE1D-29F3-D14F-9A63-B29AD1E08F8F}" type="presParOf" srcId="{C0566D51-CCAB-5D43-9094-A123A7F38F56}" destId="{56BD0A84-C780-D04C-950B-4C35A52B5284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45EBB3-4C24-7042-8791-4AD19DE54DE0}" type="doc">
      <dgm:prSet loTypeId="urn:microsoft.com/office/officeart/2005/8/layout/arrow2" loCatId="" qsTypeId="urn:microsoft.com/office/officeart/2005/8/quickstyle/simple5" qsCatId="simple" csTypeId="urn:microsoft.com/office/officeart/2005/8/colors/accent1_2" csCatId="accent1" phldr="1"/>
      <dgm:spPr/>
    </dgm:pt>
    <dgm:pt modelId="{4BCF7E7F-48BE-B348-9074-CBCFF93BAFCF}">
      <dgm:prSet phldrT="[Text]"/>
      <dgm:spPr/>
      <dgm:t>
        <a:bodyPr/>
        <a:lstStyle/>
        <a:p>
          <a:r>
            <a:rPr lang="en-US" b="1" dirty="0"/>
            <a:t>Vision</a:t>
          </a:r>
        </a:p>
      </dgm:t>
    </dgm:pt>
    <dgm:pt modelId="{C33E293D-DE24-C34F-AAB0-B9EDBA16985A}" type="parTrans" cxnId="{BE0E0D7C-3BFA-954F-8985-C444472068A4}">
      <dgm:prSet/>
      <dgm:spPr/>
      <dgm:t>
        <a:bodyPr/>
        <a:lstStyle/>
        <a:p>
          <a:endParaRPr lang="en-US"/>
        </a:p>
      </dgm:t>
    </dgm:pt>
    <dgm:pt modelId="{9F005BD3-9980-B544-802C-8A0822FF8FAB}" type="sibTrans" cxnId="{BE0E0D7C-3BFA-954F-8985-C444472068A4}">
      <dgm:prSet/>
      <dgm:spPr/>
      <dgm:t>
        <a:bodyPr/>
        <a:lstStyle/>
        <a:p>
          <a:endParaRPr lang="en-US"/>
        </a:p>
      </dgm:t>
    </dgm:pt>
    <dgm:pt modelId="{BD9CC267-DF46-6146-A9C0-950F657D3C8F}">
      <dgm:prSet phldrT="[Text]"/>
      <dgm:spPr/>
      <dgm:t>
        <a:bodyPr/>
        <a:lstStyle/>
        <a:p>
          <a:r>
            <a:rPr lang="en-US" b="1" dirty="0"/>
            <a:t>Catalyst</a:t>
          </a:r>
        </a:p>
      </dgm:t>
    </dgm:pt>
    <dgm:pt modelId="{525B5417-E605-144C-A56B-50B110A3D9BD}" type="parTrans" cxnId="{3B2F2D29-1501-CA4B-BFAF-D8B5289EB7BC}">
      <dgm:prSet/>
      <dgm:spPr/>
      <dgm:t>
        <a:bodyPr/>
        <a:lstStyle/>
        <a:p>
          <a:endParaRPr lang="en-US"/>
        </a:p>
      </dgm:t>
    </dgm:pt>
    <dgm:pt modelId="{81525F68-C72F-0C4C-AB2C-1847E9F32610}" type="sibTrans" cxnId="{3B2F2D29-1501-CA4B-BFAF-D8B5289EB7BC}">
      <dgm:prSet/>
      <dgm:spPr/>
      <dgm:t>
        <a:bodyPr/>
        <a:lstStyle/>
        <a:p>
          <a:endParaRPr lang="en-US"/>
        </a:p>
      </dgm:t>
    </dgm:pt>
    <dgm:pt modelId="{C4A259EE-DF57-404D-8342-2E8F744ABA8F}">
      <dgm:prSet phldrT="[Text]"/>
      <dgm:spPr/>
      <dgm:t>
        <a:bodyPr/>
        <a:lstStyle/>
        <a:p>
          <a:r>
            <a:rPr lang="en-US" b="1" dirty="0"/>
            <a:t>Incubator</a:t>
          </a:r>
        </a:p>
      </dgm:t>
    </dgm:pt>
    <dgm:pt modelId="{E66D09EE-EC3F-F64C-A40B-DB0459D756E4}" type="parTrans" cxnId="{12495FFF-6C07-8C49-959A-61DE8F5167E1}">
      <dgm:prSet/>
      <dgm:spPr/>
      <dgm:t>
        <a:bodyPr/>
        <a:lstStyle/>
        <a:p>
          <a:endParaRPr lang="en-US"/>
        </a:p>
      </dgm:t>
    </dgm:pt>
    <dgm:pt modelId="{4017D26B-584D-DC49-A2DC-4BDE07571208}" type="sibTrans" cxnId="{12495FFF-6C07-8C49-959A-61DE8F5167E1}">
      <dgm:prSet/>
      <dgm:spPr/>
      <dgm:t>
        <a:bodyPr/>
        <a:lstStyle/>
        <a:p>
          <a:endParaRPr lang="en-US"/>
        </a:p>
      </dgm:t>
    </dgm:pt>
    <dgm:pt modelId="{B0528206-7EE7-BE4D-9858-8DE03363AFF8}">
      <dgm:prSet phldrT="[Text]"/>
      <dgm:spPr/>
      <dgm:t>
        <a:bodyPr/>
        <a:lstStyle/>
        <a:p>
          <a:r>
            <a:rPr lang="en-US" b="1" dirty="0"/>
            <a:t>Mentors and Fund</a:t>
          </a:r>
        </a:p>
      </dgm:t>
    </dgm:pt>
    <dgm:pt modelId="{D74DAD79-6C0A-E64A-B0DF-A3FDA5E2370B}" type="parTrans" cxnId="{9B32F6E8-E9A6-0F45-A828-2FEBE6BC1E7C}">
      <dgm:prSet/>
      <dgm:spPr/>
      <dgm:t>
        <a:bodyPr/>
        <a:lstStyle/>
        <a:p>
          <a:endParaRPr lang="en-US"/>
        </a:p>
      </dgm:t>
    </dgm:pt>
    <dgm:pt modelId="{6AA2B113-6A0F-A645-B985-976A0BC9BDF1}" type="sibTrans" cxnId="{9B32F6E8-E9A6-0F45-A828-2FEBE6BC1E7C}">
      <dgm:prSet/>
      <dgm:spPr/>
      <dgm:t>
        <a:bodyPr/>
        <a:lstStyle/>
        <a:p>
          <a:endParaRPr lang="en-US"/>
        </a:p>
      </dgm:t>
    </dgm:pt>
    <dgm:pt modelId="{15F8B5C3-EA3C-F642-8623-731110BF1892}">
      <dgm:prSet phldrT="[Text]"/>
      <dgm:spPr/>
      <dgm:t>
        <a:bodyPr/>
        <a:lstStyle/>
        <a:p>
          <a:r>
            <a:rPr lang="en-US" b="1" dirty="0"/>
            <a:t>Growth</a:t>
          </a:r>
        </a:p>
      </dgm:t>
    </dgm:pt>
    <dgm:pt modelId="{227CC2D7-4631-D245-AE37-9D87CDFC43BE}" type="parTrans" cxnId="{21D24D7A-12AF-4A40-951F-A332931A7637}">
      <dgm:prSet/>
      <dgm:spPr/>
      <dgm:t>
        <a:bodyPr/>
        <a:lstStyle/>
        <a:p>
          <a:endParaRPr lang="en-US"/>
        </a:p>
      </dgm:t>
    </dgm:pt>
    <dgm:pt modelId="{6AE5AC87-1203-D649-9E76-69459C17DFAE}" type="sibTrans" cxnId="{21D24D7A-12AF-4A40-951F-A332931A7637}">
      <dgm:prSet/>
      <dgm:spPr/>
      <dgm:t>
        <a:bodyPr/>
        <a:lstStyle/>
        <a:p>
          <a:endParaRPr lang="en-US"/>
        </a:p>
      </dgm:t>
    </dgm:pt>
    <dgm:pt modelId="{79BF40A6-1190-DF46-A108-0C258C0AD503}" type="pres">
      <dgm:prSet presAssocID="{B245EBB3-4C24-7042-8791-4AD19DE54DE0}" presName="arrowDiagram" presStyleCnt="0">
        <dgm:presLayoutVars>
          <dgm:chMax val="5"/>
          <dgm:dir/>
          <dgm:resizeHandles val="exact"/>
        </dgm:presLayoutVars>
      </dgm:prSet>
      <dgm:spPr/>
    </dgm:pt>
    <dgm:pt modelId="{B2C3EAF5-093D-5544-A062-1D08767F8D3B}" type="pres">
      <dgm:prSet presAssocID="{B245EBB3-4C24-7042-8791-4AD19DE54DE0}" presName="arrow" presStyleLbl="bgShp" presStyleIdx="0" presStyleCnt="1" custLinFactNeighborX="-173"/>
      <dgm:spPr/>
    </dgm:pt>
    <dgm:pt modelId="{502974FE-967D-0142-84E2-6D0C5BADD7AE}" type="pres">
      <dgm:prSet presAssocID="{B245EBB3-4C24-7042-8791-4AD19DE54DE0}" presName="arrowDiagram5" presStyleCnt="0"/>
      <dgm:spPr/>
    </dgm:pt>
    <dgm:pt modelId="{F8D7AF3E-74D8-7143-93DE-3E75F5C89B5C}" type="pres">
      <dgm:prSet presAssocID="{4BCF7E7F-48BE-B348-9074-CBCFF93BAFCF}" presName="bullet5a" presStyleLbl="node1" presStyleIdx="0" presStyleCnt="5"/>
      <dgm:spPr/>
    </dgm:pt>
    <dgm:pt modelId="{8371C9CC-8B97-7D44-BA33-3524FB279BFD}" type="pres">
      <dgm:prSet presAssocID="{4BCF7E7F-48BE-B348-9074-CBCFF93BAFCF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A80040-EEB6-E849-B184-8FE4DB867819}" type="pres">
      <dgm:prSet presAssocID="{BD9CC267-DF46-6146-A9C0-950F657D3C8F}" presName="bullet5b" presStyleLbl="node1" presStyleIdx="1" presStyleCnt="5"/>
      <dgm:spPr/>
    </dgm:pt>
    <dgm:pt modelId="{79979BDF-0EA0-0A45-8CBA-7BF7F2E00421}" type="pres">
      <dgm:prSet presAssocID="{BD9CC267-DF46-6146-A9C0-950F657D3C8F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01402-0AB2-AD48-BE94-5B70E35C1E90}" type="pres">
      <dgm:prSet presAssocID="{C4A259EE-DF57-404D-8342-2E8F744ABA8F}" presName="bullet5c" presStyleLbl="node1" presStyleIdx="2" presStyleCnt="5"/>
      <dgm:spPr/>
    </dgm:pt>
    <dgm:pt modelId="{4037292C-AAD4-4849-98A7-3ABEBBF79456}" type="pres">
      <dgm:prSet presAssocID="{C4A259EE-DF57-404D-8342-2E8F744ABA8F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AE4B12-CAB3-1F48-A410-34E12BC98C34}" type="pres">
      <dgm:prSet presAssocID="{B0528206-7EE7-BE4D-9858-8DE03363AFF8}" presName="bullet5d" presStyleLbl="node1" presStyleIdx="3" presStyleCnt="5"/>
      <dgm:spPr/>
    </dgm:pt>
    <dgm:pt modelId="{5EB49B9A-AE63-234B-9835-9421E3EE57BC}" type="pres">
      <dgm:prSet presAssocID="{B0528206-7EE7-BE4D-9858-8DE03363AFF8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0DA264-B6B1-4D40-8C14-D09D4D9A670E}" type="pres">
      <dgm:prSet presAssocID="{15F8B5C3-EA3C-F642-8623-731110BF1892}" presName="bullet5e" presStyleLbl="node1" presStyleIdx="4" presStyleCnt="5"/>
      <dgm:spPr/>
    </dgm:pt>
    <dgm:pt modelId="{CA43030D-6E65-7C40-B2F0-C76D745A06D3}" type="pres">
      <dgm:prSet presAssocID="{15F8B5C3-EA3C-F642-8623-731110BF1892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7E319A-FF7B-1544-99D2-1B68366D5AA8}" type="presOf" srcId="{4BCF7E7F-48BE-B348-9074-CBCFF93BAFCF}" destId="{8371C9CC-8B97-7D44-BA33-3524FB279BFD}" srcOrd="0" destOrd="0" presId="urn:microsoft.com/office/officeart/2005/8/layout/arrow2"/>
    <dgm:cxn modelId="{BE0E0D7C-3BFA-954F-8985-C444472068A4}" srcId="{B245EBB3-4C24-7042-8791-4AD19DE54DE0}" destId="{4BCF7E7F-48BE-B348-9074-CBCFF93BAFCF}" srcOrd="0" destOrd="0" parTransId="{C33E293D-DE24-C34F-AAB0-B9EDBA16985A}" sibTransId="{9F005BD3-9980-B544-802C-8A0822FF8FAB}"/>
    <dgm:cxn modelId="{3B2F2D29-1501-CA4B-BFAF-D8B5289EB7BC}" srcId="{B245EBB3-4C24-7042-8791-4AD19DE54DE0}" destId="{BD9CC267-DF46-6146-A9C0-950F657D3C8F}" srcOrd="1" destOrd="0" parTransId="{525B5417-E605-144C-A56B-50B110A3D9BD}" sibTransId="{81525F68-C72F-0C4C-AB2C-1847E9F32610}"/>
    <dgm:cxn modelId="{B0FEF6A7-E617-F841-BCF3-8CEB8F0F1101}" type="presOf" srcId="{C4A259EE-DF57-404D-8342-2E8F744ABA8F}" destId="{4037292C-AAD4-4849-98A7-3ABEBBF79456}" srcOrd="0" destOrd="0" presId="urn:microsoft.com/office/officeart/2005/8/layout/arrow2"/>
    <dgm:cxn modelId="{8C1DDBD7-FEEB-A049-BF2A-9A11A04895A2}" type="presOf" srcId="{B0528206-7EE7-BE4D-9858-8DE03363AFF8}" destId="{5EB49B9A-AE63-234B-9835-9421E3EE57BC}" srcOrd="0" destOrd="0" presId="urn:microsoft.com/office/officeart/2005/8/layout/arrow2"/>
    <dgm:cxn modelId="{9E225EB3-DD74-7548-B62A-7A7C8D02231B}" type="presOf" srcId="{15F8B5C3-EA3C-F642-8623-731110BF1892}" destId="{CA43030D-6E65-7C40-B2F0-C76D745A06D3}" srcOrd="0" destOrd="0" presId="urn:microsoft.com/office/officeart/2005/8/layout/arrow2"/>
    <dgm:cxn modelId="{21D24D7A-12AF-4A40-951F-A332931A7637}" srcId="{B245EBB3-4C24-7042-8791-4AD19DE54DE0}" destId="{15F8B5C3-EA3C-F642-8623-731110BF1892}" srcOrd="4" destOrd="0" parTransId="{227CC2D7-4631-D245-AE37-9D87CDFC43BE}" sibTransId="{6AE5AC87-1203-D649-9E76-69459C17DFAE}"/>
    <dgm:cxn modelId="{9B32F6E8-E9A6-0F45-A828-2FEBE6BC1E7C}" srcId="{B245EBB3-4C24-7042-8791-4AD19DE54DE0}" destId="{B0528206-7EE7-BE4D-9858-8DE03363AFF8}" srcOrd="3" destOrd="0" parTransId="{D74DAD79-6C0A-E64A-B0DF-A3FDA5E2370B}" sibTransId="{6AA2B113-6A0F-A645-B985-976A0BC9BDF1}"/>
    <dgm:cxn modelId="{D0BB08EC-2E91-204E-AC22-83CE1E3ACEC9}" type="presOf" srcId="{B245EBB3-4C24-7042-8791-4AD19DE54DE0}" destId="{79BF40A6-1190-DF46-A108-0C258C0AD503}" srcOrd="0" destOrd="0" presId="urn:microsoft.com/office/officeart/2005/8/layout/arrow2"/>
    <dgm:cxn modelId="{07309AD5-F46F-ED45-9BA3-CEFB12B36D3F}" type="presOf" srcId="{BD9CC267-DF46-6146-A9C0-950F657D3C8F}" destId="{79979BDF-0EA0-0A45-8CBA-7BF7F2E00421}" srcOrd="0" destOrd="0" presId="urn:microsoft.com/office/officeart/2005/8/layout/arrow2"/>
    <dgm:cxn modelId="{12495FFF-6C07-8C49-959A-61DE8F5167E1}" srcId="{B245EBB3-4C24-7042-8791-4AD19DE54DE0}" destId="{C4A259EE-DF57-404D-8342-2E8F744ABA8F}" srcOrd="2" destOrd="0" parTransId="{E66D09EE-EC3F-F64C-A40B-DB0459D756E4}" sibTransId="{4017D26B-584D-DC49-A2DC-4BDE07571208}"/>
    <dgm:cxn modelId="{099EDBCB-F303-6544-93D4-FB54F042D575}" type="presParOf" srcId="{79BF40A6-1190-DF46-A108-0C258C0AD503}" destId="{B2C3EAF5-093D-5544-A062-1D08767F8D3B}" srcOrd="0" destOrd="0" presId="urn:microsoft.com/office/officeart/2005/8/layout/arrow2"/>
    <dgm:cxn modelId="{395F5B6C-9B64-1746-9B6B-C1CD2CDC51D5}" type="presParOf" srcId="{79BF40A6-1190-DF46-A108-0C258C0AD503}" destId="{502974FE-967D-0142-84E2-6D0C5BADD7AE}" srcOrd="1" destOrd="0" presId="urn:microsoft.com/office/officeart/2005/8/layout/arrow2"/>
    <dgm:cxn modelId="{55FE5FC8-E4ED-4A47-BEFE-54E1DA4A7752}" type="presParOf" srcId="{502974FE-967D-0142-84E2-6D0C5BADD7AE}" destId="{F8D7AF3E-74D8-7143-93DE-3E75F5C89B5C}" srcOrd="0" destOrd="0" presId="urn:microsoft.com/office/officeart/2005/8/layout/arrow2"/>
    <dgm:cxn modelId="{9D3B0713-160C-2A44-96C2-A1DB27987085}" type="presParOf" srcId="{502974FE-967D-0142-84E2-6D0C5BADD7AE}" destId="{8371C9CC-8B97-7D44-BA33-3524FB279BFD}" srcOrd="1" destOrd="0" presId="urn:microsoft.com/office/officeart/2005/8/layout/arrow2"/>
    <dgm:cxn modelId="{16B30851-A195-AE4C-AACC-3DB105161ED2}" type="presParOf" srcId="{502974FE-967D-0142-84E2-6D0C5BADD7AE}" destId="{CCA80040-EEB6-E849-B184-8FE4DB867819}" srcOrd="2" destOrd="0" presId="urn:microsoft.com/office/officeart/2005/8/layout/arrow2"/>
    <dgm:cxn modelId="{C7754646-BFEF-5647-957E-FD3E69D1480F}" type="presParOf" srcId="{502974FE-967D-0142-84E2-6D0C5BADD7AE}" destId="{79979BDF-0EA0-0A45-8CBA-7BF7F2E00421}" srcOrd="3" destOrd="0" presId="urn:microsoft.com/office/officeart/2005/8/layout/arrow2"/>
    <dgm:cxn modelId="{5237FBE5-79F0-A24A-BD41-92D1863C6792}" type="presParOf" srcId="{502974FE-967D-0142-84E2-6D0C5BADD7AE}" destId="{17901402-0AB2-AD48-BE94-5B70E35C1E90}" srcOrd="4" destOrd="0" presId="urn:microsoft.com/office/officeart/2005/8/layout/arrow2"/>
    <dgm:cxn modelId="{BFA6D031-008C-6940-810F-7C5C58FCE74B}" type="presParOf" srcId="{502974FE-967D-0142-84E2-6D0C5BADD7AE}" destId="{4037292C-AAD4-4849-98A7-3ABEBBF79456}" srcOrd="5" destOrd="0" presId="urn:microsoft.com/office/officeart/2005/8/layout/arrow2"/>
    <dgm:cxn modelId="{C5F699D4-E336-6448-B570-102C9A2D251A}" type="presParOf" srcId="{502974FE-967D-0142-84E2-6D0C5BADD7AE}" destId="{54AE4B12-CAB3-1F48-A410-34E12BC98C34}" srcOrd="6" destOrd="0" presId="urn:microsoft.com/office/officeart/2005/8/layout/arrow2"/>
    <dgm:cxn modelId="{323361D5-201B-EE43-A40C-F5F014879A6D}" type="presParOf" srcId="{502974FE-967D-0142-84E2-6D0C5BADD7AE}" destId="{5EB49B9A-AE63-234B-9835-9421E3EE57BC}" srcOrd="7" destOrd="0" presId="urn:microsoft.com/office/officeart/2005/8/layout/arrow2"/>
    <dgm:cxn modelId="{5B6869D7-112E-9740-AD04-FE592DA614C8}" type="presParOf" srcId="{502974FE-967D-0142-84E2-6D0C5BADD7AE}" destId="{030DA264-B6B1-4D40-8C14-D09D4D9A670E}" srcOrd="8" destOrd="0" presId="urn:microsoft.com/office/officeart/2005/8/layout/arrow2"/>
    <dgm:cxn modelId="{C12F6CED-5607-4F40-8A37-CAC659C95CB3}" type="presParOf" srcId="{502974FE-967D-0142-84E2-6D0C5BADD7AE}" destId="{CA43030D-6E65-7C40-B2F0-C76D745A06D3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84360D-CD20-E54E-93DB-B5E78E75FF4C}" type="doc">
      <dgm:prSet loTypeId="urn:microsoft.com/office/officeart/2005/8/layout/gear1" loCatId="" qsTypeId="urn:microsoft.com/office/officeart/2005/8/quickstyle/simple2" qsCatId="simple" csTypeId="urn:microsoft.com/office/officeart/2005/8/colors/colorful3" csCatId="colorful" phldr="1"/>
      <dgm:spPr/>
    </dgm:pt>
    <dgm:pt modelId="{7876360E-E7F3-5B41-BD8C-0CA8894C0248}">
      <dgm:prSet phldrT="[Text]" custT="1"/>
      <dgm:spPr/>
      <dgm:t>
        <a:bodyPr/>
        <a:lstStyle/>
        <a:p>
          <a:r>
            <a:rPr lang="en-US" sz="2000" dirty="0"/>
            <a:t>Incubate Economic Future</a:t>
          </a:r>
        </a:p>
      </dgm:t>
    </dgm:pt>
    <dgm:pt modelId="{FB382F61-C1AD-8747-A7B2-4DE5C81F4522}" type="parTrans" cxnId="{4E0965CD-1CEC-E44B-96B4-0957802DB8E3}">
      <dgm:prSet/>
      <dgm:spPr/>
      <dgm:t>
        <a:bodyPr/>
        <a:lstStyle/>
        <a:p>
          <a:endParaRPr lang="en-US"/>
        </a:p>
      </dgm:t>
    </dgm:pt>
    <dgm:pt modelId="{A48AC8AA-1FEE-514E-969A-5D00E20C1988}" type="sibTrans" cxnId="{4E0965CD-1CEC-E44B-96B4-0957802DB8E3}">
      <dgm:prSet/>
      <dgm:spPr/>
      <dgm:t>
        <a:bodyPr/>
        <a:lstStyle/>
        <a:p>
          <a:endParaRPr lang="en-US"/>
        </a:p>
      </dgm:t>
    </dgm:pt>
    <dgm:pt modelId="{A07B258D-7DDD-1C4A-9085-7B84B65AA239}">
      <dgm:prSet phldrT="[Text]" custT="1"/>
      <dgm:spPr/>
      <dgm:t>
        <a:bodyPr/>
        <a:lstStyle/>
        <a:p>
          <a:r>
            <a:rPr lang="en-US" sz="1600" dirty="0"/>
            <a:t>Accelerate Partnerships</a:t>
          </a:r>
        </a:p>
      </dgm:t>
    </dgm:pt>
    <dgm:pt modelId="{03751456-72E1-3848-8BDD-35BF9126C572}" type="parTrans" cxnId="{14017539-548C-054F-AE40-1EE0B0243297}">
      <dgm:prSet/>
      <dgm:spPr/>
      <dgm:t>
        <a:bodyPr/>
        <a:lstStyle/>
        <a:p>
          <a:endParaRPr lang="en-US"/>
        </a:p>
      </dgm:t>
    </dgm:pt>
    <dgm:pt modelId="{93FAF325-16AD-CA4A-9F38-20C9E0A004AD}" type="sibTrans" cxnId="{14017539-548C-054F-AE40-1EE0B0243297}">
      <dgm:prSet/>
      <dgm:spPr/>
      <dgm:t>
        <a:bodyPr/>
        <a:lstStyle/>
        <a:p>
          <a:endParaRPr lang="en-US"/>
        </a:p>
      </dgm:t>
    </dgm:pt>
    <dgm:pt modelId="{3D295E80-1F48-264B-A390-EEEB55A50E45}">
      <dgm:prSet phldrT="[Text]"/>
      <dgm:spPr/>
      <dgm:t>
        <a:bodyPr/>
        <a:lstStyle/>
        <a:p>
          <a:r>
            <a:rPr lang="en-US" dirty="0"/>
            <a:t>Discover Community Identity</a:t>
          </a:r>
        </a:p>
      </dgm:t>
    </dgm:pt>
    <dgm:pt modelId="{BC219F6C-33A9-5E4C-91B2-CF0220E07AAC}" type="parTrans" cxnId="{70F4BD69-795E-B247-8276-54F7175E18B8}">
      <dgm:prSet/>
      <dgm:spPr/>
      <dgm:t>
        <a:bodyPr/>
        <a:lstStyle/>
        <a:p>
          <a:endParaRPr lang="en-US"/>
        </a:p>
      </dgm:t>
    </dgm:pt>
    <dgm:pt modelId="{D10D056F-67BA-0948-810F-8C0E2F72F933}" type="sibTrans" cxnId="{70F4BD69-795E-B247-8276-54F7175E18B8}">
      <dgm:prSet/>
      <dgm:spPr/>
      <dgm:t>
        <a:bodyPr/>
        <a:lstStyle/>
        <a:p>
          <a:endParaRPr lang="en-US"/>
        </a:p>
      </dgm:t>
    </dgm:pt>
    <dgm:pt modelId="{4B2C46E0-7574-5C4E-8312-ED712A8DB726}" type="pres">
      <dgm:prSet presAssocID="{F184360D-CD20-E54E-93DB-B5E78E75FF4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558ACC0-6942-6A43-B9B5-51E89C4EDA05}" type="pres">
      <dgm:prSet presAssocID="{7876360E-E7F3-5B41-BD8C-0CA8894C0248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A9BF20-FE7B-FE47-9816-6F11AD1A4A0C}" type="pres">
      <dgm:prSet presAssocID="{7876360E-E7F3-5B41-BD8C-0CA8894C0248}" presName="gear1srcNode" presStyleLbl="node1" presStyleIdx="0" presStyleCnt="3"/>
      <dgm:spPr/>
      <dgm:t>
        <a:bodyPr/>
        <a:lstStyle/>
        <a:p>
          <a:endParaRPr lang="en-US"/>
        </a:p>
      </dgm:t>
    </dgm:pt>
    <dgm:pt modelId="{0E2E3F5C-8849-B249-87A9-03D9FD729C29}" type="pres">
      <dgm:prSet presAssocID="{7876360E-E7F3-5B41-BD8C-0CA8894C0248}" presName="gear1dstNode" presStyleLbl="node1" presStyleIdx="0" presStyleCnt="3"/>
      <dgm:spPr/>
      <dgm:t>
        <a:bodyPr/>
        <a:lstStyle/>
        <a:p>
          <a:endParaRPr lang="en-US"/>
        </a:p>
      </dgm:t>
    </dgm:pt>
    <dgm:pt modelId="{2DB06C58-4304-0842-960A-F6B7B3699FAF}" type="pres">
      <dgm:prSet presAssocID="{A07B258D-7DDD-1C4A-9085-7B84B65AA239}" presName="gear2" presStyleLbl="node1" presStyleIdx="1" presStyleCnt="3" custScaleX="109222" custScaleY="10609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A04AF8-FD71-C049-A810-2B6A131C2AC9}" type="pres">
      <dgm:prSet presAssocID="{A07B258D-7DDD-1C4A-9085-7B84B65AA239}" presName="gear2srcNode" presStyleLbl="node1" presStyleIdx="1" presStyleCnt="3"/>
      <dgm:spPr/>
      <dgm:t>
        <a:bodyPr/>
        <a:lstStyle/>
        <a:p>
          <a:endParaRPr lang="en-US"/>
        </a:p>
      </dgm:t>
    </dgm:pt>
    <dgm:pt modelId="{E91A4FED-ADD5-B54D-88FC-C0E495CF2B5B}" type="pres">
      <dgm:prSet presAssocID="{A07B258D-7DDD-1C4A-9085-7B84B65AA239}" presName="gear2dstNode" presStyleLbl="node1" presStyleIdx="1" presStyleCnt="3"/>
      <dgm:spPr/>
      <dgm:t>
        <a:bodyPr/>
        <a:lstStyle/>
        <a:p>
          <a:endParaRPr lang="en-US"/>
        </a:p>
      </dgm:t>
    </dgm:pt>
    <dgm:pt modelId="{D280C0D9-6891-274D-A1D6-1680640A7D1C}" type="pres">
      <dgm:prSet presAssocID="{3D295E80-1F48-264B-A390-EEEB55A50E45}" presName="gear3" presStyleLbl="node1" presStyleIdx="2" presStyleCnt="3"/>
      <dgm:spPr/>
      <dgm:t>
        <a:bodyPr/>
        <a:lstStyle/>
        <a:p>
          <a:endParaRPr lang="en-US"/>
        </a:p>
      </dgm:t>
    </dgm:pt>
    <dgm:pt modelId="{FE80569C-F2BD-174A-9FBC-0A6A15542024}" type="pres">
      <dgm:prSet presAssocID="{3D295E80-1F48-264B-A390-EEEB55A50E45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B17343-2F7A-6145-8453-5B0FAC375D1F}" type="pres">
      <dgm:prSet presAssocID="{3D295E80-1F48-264B-A390-EEEB55A50E45}" presName="gear3srcNode" presStyleLbl="node1" presStyleIdx="2" presStyleCnt="3"/>
      <dgm:spPr/>
      <dgm:t>
        <a:bodyPr/>
        <a:lstStyle/>
        <a:p>
          <a:endParaRPr lang="en-US"/>
        </a:p>
      </dgm:t>
    </dgm:pt>
    <dgm:pt modelId="{42A46C51-8C71-7344-A3BF-6C5111096B68}" type="pres">
      <dgm:prSet presAssocID="{3D295E80-1F48-264B-A390-EEEB55A50E45}" presName="gear3dstNode" presStyleLbl="node1" presStyleIdx="2" presStyleCnt="3"/>
      <dgm:spPr/>
      <dgm:t>
        <a:bodyPr/>
        <a:lstStyle/>
        <a:p>
          <a:endParaRPr lang="en-US"/>
        </a:p>
      </dgm:t>
    </dgm:pt>
    <dgm:pt modelId="{1B7627C4-9BA6-AD41-8325-B9F7E0BB3592}" type="pres">
      <dgm:prSet presAssocID="{A48AC8AA-1FEE-514E-969A-5D00E20C1988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9F748EE3-4101-8947-91C7-62E00DBCA9DE}" type="pres">
      <dgm:prSet presAssocID="{93FAF325-16AD-CA4A-9F38-20C9E0A004AD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3E5E7D9B-ACD5-6442-9B08-89851E18A462}" type="pres">
      <dgm:prSet presAssocID="{D10D056F-67BA-0948-810F-8C0E2F72F933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E2565A38-D3E1-2645-A153-FA9903BC5DBD}" type="presOf" srcId="{3D295E80-1F48-264B-A390-EEEB55A50E45}" destId="{FE80569C-F2BD-174A-9FBC-0A6A15542024}" srcOrd="1" destOrd="0" presId="urn:microsoft.com/office/officeart/2005/8/layout/gear1"/>
    <dgm:cxn modelId="{8D106749-2B3F-5C4F-93EB-E2D74D841472}" type="presOf" srcId="{3D295E80-1F48-264B-A390-EEEB55A50E45}" destId="{D280C0D9-6891-274D-A1D6-1680640A7D1C}" srcOrd="0" destOrd="0" presId="urn:microsoft.com/office/officeart/2005/8/layout/gear1"/>
    <dgm:cxn modelId="{C9E00D3A-5C97-4B4B-8110-0F12C844E9A9}" type="presOf" srcId="{A07B258D-7DDD-1C4A-9085-7B84B65AA239}" destId="{2DB06C58-4304-0842-960A-F6B7B3699FAF}" srcOrd="0" destOrd="0" presId="urn:microsoft.com/office/officeart/2005/8/layout/gear1"/>
    <dgm:cxn modelId="{4A1A5847-2CF6-EC41-B6EB-C52D23B780D2}" type="presOf" srcId="{3D295E80-1F48-264B-A390-EEEB55A50E45}" destId="{42A46C51-8C71-7344-A3BF-6C5111096B68}" srcOrd="3" destOrd="0" presId="urn:microsoft.com/office/officeart/2005/8/layout/gear1"/>
    <dgm:cxn modelId="{14017539-548C-054F-AE40-1EE0B0243297}" srcId="{F184360D-CD20-E54E-93DB-B5E78E75FF4C}" destId="{A07B258D-7DDD-1C4A-9085-7B84B65AA239}" srcOrd="1" destOrd="0" parTransId="{03751456-72E1-3848-8BDD-35BF9126C572}" sibTransId="{93FAF325-16AD-CA4A-9F38-20C9E0A004AD}"/>
    <dgm:cxn modelId="{74DC632E-DDBB-CF4E-966D-0C7E731498A2}" type="presOf" srcId="{7876360E-E7F3-5B41-BD8C-0CA8894C0248}" destId="{4558ACC0-6942-6A43-B9B5-51E89C4EDA05}" srcOrd="0" destOrd="0" presId="urn:microsoft.com/office/officeart/2005/8/layout/gear1"/>
    <dgm:cxn modelId="{4E0965CD-1CEC-E44B-96B4-0957802DB8E3}" srcId="{F184360D-CD20-E54E-93DB-B5E78E75FF4C}" destId="{7876360E-E7F3-5B41-BD8C-0CA8894C0248}" srcOrd="0" destOrd="0" parTransId="{FB382F61-C1AD-8747-A7B2-4DE5C81F4522}" sibTransId="{A48AC8AA-1FEE-514E-969A-5D00E20C1988}"/>
    <dgm:cxn modelId="{CEA029A5-330E-9540-BA0F-D4748AEC3F37}" type="presOf" srcId="{A48AC8AA-1FEE-514E-969A-5D00E20C1988}" destId="{1B7627C4-9BA6-AD41-8325-B9F7E0BB3592}" srcOrd="0" destOrd="0" presId="urn:microsoft.com/office/officeart/2005/8/layout/gear1"/>
    <dgm:cxn modelId="{70F4BD69-795E-B247-8276-54F7175E18B8}" srcId="{F184360D-CD20-E54E-93DB-B5E78E75FF4C}" destId="{3D295E80-1F48-264B-A390-EEEB55A50E45}" srcOrd="2" destOrd="0" parTransId="{BC219F6C-33A9-5E4C-91B2-CF0220E07AAC}" sibTransId="{D10D056F-67BA-0948-810F-8C0E2F72F933}"/>
    <dgm:cxn modelId="{851B8D10-F5DC-904A-A796-653DB90F5AF1}" type="presOf" srcId="{A07B258D-7DDD-1C4A-9085-7B84B65AA239}" destId="{13A04AF8-FD71-C049-A810-2B6A131C2AC9}" srcOrd="1" destOrd="0" presId="urn:microsoft.com/office/officeart/2005/8/layout/gear1"/>
    <dgm:cxn modelId="{6B925378-E8B4-C64E-ACA9-E0E4392C6777}" type="presOf" srcId="{F184360D-CD20-E54E-93DB-B5E78E75FF4C}" destId="{4B2C46E0-7574-5C4E-8312-ED712A8DB726}" srcOrd="0" destOrd="0" presId="urn:microsoft.com/office/officeart/2005/8/layout/gear1"/>
    <dgm:cxn modelId="{BB4E5C69-033E-B848-89D9-FB24284A2FFA}" type="presOf" srcId="{3D295E80-1F48-264B-A390-EEEB55A50E45}" destId="{4CB17343-2F7A-6145-8453-5B0FAC375D1F}" srcOrd="2" destOrd="0" presId="urn:microsoft.com/office/officeart/2005/8/layout/gear1"/>
    <dgm:cxn modelId="{18D8E7CE-EA3B-EF44-90AC-06A498532FB4}" type="presOf" srcId="{D10D056F-67BA-0948-810F-8C0E2F72F933}" destId="{3E5E7D9B-ACD5-6442-9B08-89851E18A462}" srcOrd="0" destOrd="0" presId="urn:microsoft.com/office/officeart/2005/8/layout/gear1"/>
    <dgm:cxn modelId="{F48768E6-F646-7E49-AA5C-8251217A72AD}" type="presOf" srcId="{7876360E-E7F3-5B41-BD8C-0CA8894C0248}" destId="{0E2E3F5C-8849-B249-87A9-03D9FD729C29}" srcOrd="2" destOrd="0" presId="urn:microsoft.com/office/officeart/2005/8/layout/gear1"/>
    <dgm:cxn modelId="{CB1A0791-A176-0F49-A7B1-F631D5DBC840}" type="presOf" srcId="{93FAF325-16AD-CA4A-9F38-20C9E0A004AD}" destId="{9F748EE3-4101-8947-91C7-62E00DBCA9DE}" srcOrd="0" destOrd="0" presId="urn:microsoft.com/office/officeart/2005/8/layout/gear1"/>
    <dgm:cxn modelId="{9391AD7A-9DBE-A042-B7EC-134156F7103B}" type="presOf" srcId="{A07B258D-7DDD-1C4A-9085-7B84B65AA239}" destId="{E91A4FED-ADD5-B54D-88FC-C0E495CF2B5B}" srcOrd="2" destOrd="0" presId="urn:microsoft.com/office/officeart/2005/8/layout/gear1"/>
    <dgm:cxn modelId="{57E11258-B054-9B48-B22F-581BACFA3CA1}" type="presOf" srcId="{7876360E-E7F3-5B41-BD8C-0CA8894C0248}" destId="{1CA9BF20-FE7B-FE47-9816-6F11AD1A4A0C}" srcOrd="1" destOrd="0" presId="urn:microsoft.com/office/officeart/2005/8/layout/gear1"/>
    <dgm:cxn modelId="{AC5464CB-7BC2-EB4D-A0F7-DF3EBE1EA8F1}" type="presParOf" srcId="{4B2C46E0-7574-5C4E-8312-ED712A8DB726}" destId="{4558ACC0-6942-6A43-B9B5-51E89C4EDA05}" srcOrd="0" destOrd="0" presId="urn:microsoft.com/office/officeart/2005/8/layout/gear1"/>
    <dgm:cxn modelId="{2D367C4B-C255-684D-A1DE-3E16F5A2F080}" type="presParOf" srcId="{4B2C46E0-7574-5C4E-8312-ED712A8DB726}" destId="{1CA9BF20-FE7B-FE47-9816-6F11AD1A4A0C}" srcOrd="1" destOrd="0" presId="urn:microsoft.com/office/officeart/2005/8/layout/gear1"/>
    <dgm:cxn modelId="{CDF69953-7A3B-294D-A53F-BFA2AF7C7B5C}" type="presParOf" srcId="{4B2C46E0-7574-5C4E-8312-ED712A8DB726}" destId="{0E2E3F5C-8849-B249-87A9-03D9FD729C29}" srcOrd="2" destOrd="0" presId="urn:microsoft.com/office/officeart/2005/8/layout/gear1"/>
    <dgm:cxn modelId="{3E2CA8E8-F079-BE4E-9C2F-99EDDCF1E1CC}" type="presParOf" srcId="{4B2C46E0-7574-5C4E-8312-ED712A8DB726}" destId="{2DB06C58-4304-0842-960A-F6B7B3699FAF}" srcOrd="3" destOrd="0" presId="urn:microsoft.com/office/officeart/2005/8/layout/gear1"/>
    <dgm:cxn modelId="{5509D904-00D7-1049-9D90-CEDADB1A3AF2}" type="presParOf" srcId="{4B2C46E0-7574-5C4E-8312-ED712A8DB726}" destId="{13A04AF8-FD71-C049-A810-2B6A131C2AC9}" srcOrd="4" destOrd="0" presId="urn:microsoft.com/office/officeart/2005/8/layout/gear1"/>
    <dgm:cxn modelId="{45464941-F24D-864A-BCE3-2557339D2FE7}" type="presParOf" srcId="{4B2C46E0-7574-5C4E-8312-ED712A8DB726}" destId="{E91A4FED-ADD5-B54D-88FC-C0E495CF2B5B}" srcOrd="5" destOrd="0" presId="urn:microsoft.com/office/officeart/2005/8/layout/gear1"/>
    <dgm:cxn modelId="{512253E2-F84D-D948-A9C8-BC2CE06B6779}" type="presParOf" srcId="{4B2C46E0-7574-5C4E-8312-ED712A8DB726}" destId="{D280C0D9-6891-274D-A1D6-1680640A7D1C}" srcOrd="6" destOrd="0" presId="urn:microsoft.com/office/officeart/2005/8/layout/gear1"/>
    <dgm:cxn modelId="{E5F9D609-77ED-FF48-BD4D-BA8BE968D601}" type="presParOf" srcId="{4B2C46E0-7574-5C4E-8312-ED712A8DB726}" destId="{FE80569C-F2BD-174A-9FBC-0A6A15542024}" srcOrd="7" destOrd="0" presId="urn:microsoft.com/office/officeart/2005/8/layout/gear1"/>
    <dgm:cxn modelId="{383C343B-1F88-7246-A1E5-DBABCE639AA2}" type="presParOf" srcId="{4B2C46E0-7574-5C4E-8312-ED712A8DB726}" destId="{4CB17343-2F7A-6145-8453-5B0FAC375D1F}" srcOrd="8" destOrd="0" presId="urn:microsoft.com/office/officeart/2005/8/layout/gear1"/>
    <dgm:cxn modelId="{E9DF212D-70FB-3647-8152-C1143AB87291}" type="presParOf" srcId="{4B2C46E0-7574-5C4E-8312-ED712A8DB726}" destId="{42A46C51-8C71-7344-A3BF-6C5111096B68}" srcOrd="9" destOrd="0" presId="urn:microsoft.com/office/officeart/2005/8/layout/gear1"/>
    <dgm:cxn modelId="{0A7ED58A-53A1-BC46-9088-83F28C3CCB63}" type="presParOf" srcId="{4B2C46E0-7574-5C4E-8312-ED712A8DB726}" destId="{1B7627C4-9BA6-AD41-8325-B9F7E0BB3592}" srcOrd="10" destOrd="0" presId="urn:microsoft.com/office/officeart/2005/8/layout/gear1"/>
    <dgm:cxn modelId="{D1EF90B4-FDCE-6F41-B796-6003316B1142}" type="presParOf" srcId="{4B2C46E0-7574-5C4E-8312-ED712A8DB726}" destId="{9F748EE3-4101-8947-91C7-62E00DBCA9DE}" srcOrd="11" destOrd="0" presId="urn:microsoft.com/office/officeart/2005/8/layout/gear1"/>
    <dgm:cxn modelId="{ECFACB82-A503-294A-8C21-04B761B085A7}" type="presParOf" srcId="{4B2C46E0-7574-5C4E-8312-ED712A8DB726}" destId="{3E5E7D9B-ACD5-6442-9B08-89851E18A46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84C51A-EDDD-E54E-937D-3E3D5E13CBA6}">
      <dsp:nvSpPr>
        <dsp:cNvPr id="0" name=""/>
        <dsp:cNvSpPr/>
      </dsp:nvSpPr>
      <dsp:spPr>
        <a:xfrm>
          <a:off x="1354666" y="0"/>
          <a:ext cx="5418667" cy="541866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latin typeface="Georgia" panose="02040502050405020303" pitchFamily="18" charset="0"/>
            </a:rPr>
            <a:t>Values</a:t>
          </a:r>
        </a:p>
      </dsp:txBody>
      <dsp:txXfrm>
        <a:off x="3047999" y="270933"/>
        <a:ext cx="2032000" cy="541866"/>
      </dsp:txXfrm>
    </dsp:sp>
    <dsp:sp modelId="{BD951CA6-7845-0E42-84FA-2B4C82D72C18}">
      <dsp:nvSpPr>
        <dsp:cNvPr id="0" name=""/>
        <dsp:cNvSpPr/>
      </dsp:nvSpPr>
      <dsp:spPr>
        <a:xfrm>
          <a:off x="1761066" y="812800"/>
          <a:ext cx="4605866" cy="46058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latin typeface="Georgia" panose="02040502050405020303" pitchFamily="18" charset="0"/>
            </a:rPr>
            <a:t>Assets</a:t>
          </a:r>
        </a:p>
      </dsp:txBody>
      <dsp:txXfrm>
        <a:off x="3070859" y="1077637"/>
        <a:ext cx="1986280" cy="529674"/>
      </dsp:txXfrm>
    </dsp:sp>
    <dsp:sp modelId="{6871B04D-5784-394B-828C-76CA30A0BAD0}">
      <dsp:nvSpPr>
        <dsp:cNvPr id="0" name=""/>
        <dsp:cNvSpPr/>
      </dsp:nvSpPr>
      <dsp:spPr>
        <a:xfrm>
          <a:off x="2167466" y="1625600"/>
          <a:ext cx="3793066" cy="379306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latin typeface="Georgia" panose="02040502050405020303" pitchFamily="18" charset="0"/>
            </a:rPr>
            <a:t>Constraints</a:t>
          </a:r>
        </a:p>
      </dsp:txBody>
      <dsp:txXfrm>
        <a:off x="3082543" y="1887321"/>
        <a:ext cx="1962912" cy="523443"/>
      </dsp:txXfrm>
    </dsp:sp>
    <dsp:sp modelId="{C97CB9A3-A306-EE4E-86E9-3A3A656A3931}">
      <dsp:nvSpPr>
        <dsp:cNvPr id="0" name=""/>
        <dsp:cNvSpPr/>
      </dsp:nvSpPr>
      <dsp:spPr>
        <a:xfrm>
          <a:off x="2573866" y="2438400"/>
          <a:ext cx="2980266" cy="298026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latin typeface="Georgia" panose="02040502050405020303" pitchFamily="18" charset="0"/>
            </a:rPr>
            <a:t>Goals</a:t>
          </a:r>
        </a:p>
      </dsp:txBody>
      <dsp:txXfrm>
        <a:off x="3259327" y="2706624"/>
        <a:ext cx="1609344" cy="536448"/>
      </dsp:txXfrm>
    </dsp:sp>
    <dsp:sp modelId="{A3042735-CAE7-1B4D-B78A-379365808F74}">
      <dsp:nvSpPr>
        <dsp:cNvPr id="0" name=""/>
        <dsp:cNvSpPr/>
      </dsp:nvSpPr>
      <dsp:spPr>
        <a:xfrm>
          <a:off x="2980266" y="3251200"/>
          <a:ext cx="2167466" cy="216746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latin typeface="Georgia" panose="02040502050405020303" pitchFamily="18" charset="0"/>
            </a:rPr>
            <a:t>Identity</a:t>
          </a:r>
        </a:p>
      </dsp:txBody>
      <dsp:txXfrm>
        <a:off x="3297684" y="3793066"/>
        <a:ext cx="1532630" cy="10837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EBA91-9892-C940-9FED-ED67F2F46761}">
      <dsp:nvSpPr>
        <dsp:cNvPr id="0" name=""/>
        <dsp:cNvSpPr/>
      </dsp:nvSpPr>
      <dsp:spPr>
        <a:xfrm>
          <a:off x="2655146" y="54186"/>
          <a:ext cx="2817706" cy="2817706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400" kern="1200" dirty="0"/>
            <a:t> </a:t>
          </a:r>
        </a:p>
      </dsp:txBody>
      <dsp:txXfrm>
        <a:off x="2980266" y="433493"/>
        <a:ext cx="2167466" cy="894080"/>
      </dsp:txXfrm>
    </dsp:sp>
    <dsp:sp modelId="{EAAA150B-7181-7E42-9F6B-B63186863C6E}">
      <dsp:nvSpPr>
        <dsp:cNvPr id="0" name=""/>
        <dsp:cNvSpPr/>
      </dsp:nvSpPr>
      <dsp:spPr>
        <a:xfrm>
          <a:off x="3901439" y="1300480"/>
          <a:ext cx="2817706" cy="2817706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400" kern="1200" dirty="0"/>
            <a:t> </a:t>
          </a:r>
        </a:p>
      </dsp:txBody>
      <dsp:txXfrm>
        <a:off x="5418666" y="1625600"/>
        <a:ext cx="1083733" cy="2167466"/>
      </dsp:txXfrm>
    </dsp:sp>
    <dsp:sp modelId="{E021F420-B775-984A-BA75-9DBF58205727}">
      <dsp:nvSpPr>
        <dsp:cNvPr id="0" name=""/>
        <dsp:cNvSpPr/>
      </dsp:nvSpPr>
      <dsp:spPr>
        <a:xfrm>
          <a:off x="2655146" y="2546773"/>
          <a:ext cx="2817706" cy="281770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400" kern="1200" dirty="0"/>
            <a:t>  </a:t>
          </a:r>
        </a:p>
      </dsp:txBody>
      <dsp:txXfrm>
        <a:off x="2980266" y="4091093"/>
        <a:ext cx="2167466" cy="894080"/>
      </dsp:txXfrm>
    </dsp:sp>
    <dsp:sp modelId="{698D86ED-5427-A84D-96BF-06609F39D7B5}">
      <dsp:nvSpPr>
        <dsp:cNvPr id="0" name=""/>
        <dsp:cNvSpPr/>
      </dsp:nvSpPr>
      <dsp:spPr>
        <a:xfrm>
          <a:off x="1408853" y="1300480"/>
          <a:ext cx="2817706" cy="2817706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400" kern="1200" dirty="0"/>
            <a:t> </a:t>
          </a:r>
        </a:p>
      </dsp:txBody>
      <dsp:txXfrm>
        <a:off x="1625599" y="1625600"/>
        <a:ext cx="1083733" cy="21674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3EAF5-093D-5544-A062-1D08767F8D3B}">
      <dsp:nvSpPr>
        <dsp:cNvPr id="0" name=""/>
        <dsp:cNvSpPr/>
      </dsp:nvSpPr>
      <dsp:spPr>
        <a:xfrm>
          <a:off x="1236803" y="0"/>
          <a:ext cx="9138134" cy="571133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8D7AF3E-74D8-7143-93DE-3E75F5C89B5C}">
      <dsp:nvSpPr>
        <dsp:cNvPr id="0" name=""/>
        <dsp:cNvSpPr/>
      </dsp:nvSpPr>
      <dsp:spPr>
        <a:xfrm>
          <a:off x="2152719" y="4246947"/>
          <a:ext cx="210177" cy="21017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371C9CC-8B97-7D44-BA33-3524FB279BFD}">
      <dsp:nvSpPr>
        <dsp:cNvPr id="0" name=""/>
        <dsp:cNvSpPr/>
      </dsp:nvSpPr>
      <dsp:spPr>
        <a:xfrm>
          <a:off x="2257807" y="4352036"/>
          <a:ext cx="1197095" cy="1359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368" tIns="0" rIns="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/>
            <a:t>Vision</a:t>
          </a:r>
        </a:p>
      </dsp:txBody>
      <dsp:txXfrm>
        <a:off x="2257807" y="4352036"/>
        <a:ext cx="1197095" cy="1359297"/>
      </dsp:txXfrm>
    </dsp:sp>
    <dsp:sp modelId="{CCA80040-EEB6-E849-B184-8FE4DB867819}">
      <dsp:nvSpPr>
        <dsp:cNvPr id="0" name=""/>
        <dsp:cNvSpPr/>
      </dsp:nvSpPr>
      <dsp:spPr>
        <a:xfrm>
          <a:off x="3290416" y="3153798"/>
          <a:ext cx="328972" cy="3289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9979BDF-0EA0-0A45-8CBA-7BF7F2E00421}">
      <dsp:nvSpPr>
        <dsp:cNvPr id="0" name=""/>
        <dsp:cNvSpPr/>
      </dsp:nvSpPr>
      <dsp:spPr>
        <a:xfrm>
          <a:off x="3454903" y="3318285"/>
          <a:ext cx="1516930" cy="2393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316" tIns="0" rIns="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/>
            <a:t>Catalyst</a:t>
          </a:r>
        </a:p>
      </dsp:txBody>
      <dsp:txXfrm>
        <a:off x="3454903" y="3318285"/>
        <a:ext cx="1516930" cy="2393048"/>
      </dsp:txXfrm>
    </dsp:sp>
    <dsp:sp modelId="{17901402-0AB2-AD48-BE94-5B70E35C1E90}">
      <dsp:nvSpPr>
        <dsp:cNvPr id="0" name=""/>
        <dsp:cNvSpPr/>
      </dsp:nvSpPr>
      <dsp:spPr>
        <a:xfrm>
          <a:off x="4752518" y="2282249"/>
          <a:ext cx="438630" cy="43863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037292C-AAD4-4849-98A7-3ABEBBF79456}">
      <dsp:nvSpPr>
        <dsp:cNvPr id="0" name=""/>
        <dsp:cNvSpPr/>
      </dsp:nvSpPr>
      <dsp:spPr>
        <a:xfrm>
          <a:off x="4971833" y="2501564"/>
          <a:ext cx="1763659" cy="3209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421" tIns="0" rIns="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/>
            <a:t>Incubator</a:t>
          </a:r>
        </a:p>
      </dsp:txBody>
      <dsp:txXfrm>
        <a:off x="4971833" y="2501564"/>
        <a:ext cx="1763659" cy="3209769"/>
      </dsp:txXfrm>
    </dsp:sp>
    <dsp:sp modelId="{54AE4B12-CAB3-1F48-A410-34E12BC98C34}">
      <dsp:nvSpPr>
        <dsp:cNvPr id="0" name=""/>
        <dsp:cNvSpPr/>
      </dsp:nvSpPr>
      <dsp:spPr>
        <a:xfrm>
          <a:off x="6452211" y="1601458"/>
          <a:ext cx="566564" cy="56656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EB49B9A-AE63-234B-9835-9421E3EE57BC}">
      <dsp:nvSpPr>
        <dsp:cNvPr id="0" name=""/>
        <dsp:cNvSpPr/>
      </dsp:nvSpPr>
      <dsp:spPr>
        <a:xfrm>
          <a:off x="6735493" y="1884740"/>
          <a:ext cx="1827626" cy="3826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0211" tIns="0" rIns="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/>
            <a:t>Mentors and Fund</a:t>
          </a:r>
        </a:p>
      </dsp:txBody>
      <dsp:txXfrm>
        <a:off x="6735493" y="1884740"/>
        <a:ext cx="1827626" cy="3826593"/>
      </dsp:txXfrm>
    </dsp:sp>
    <dsp:sp modelId="{030DA264-B6B1-4D40-8C14-D09D4D9A670E}">
      <dsp:nvSpPr>
        <dsp:cNvPr id="0" name=""/>
        <dsp:cNvSpPr/>
      </dsp:nvSpPr>
      <dsp:spPr>
        <a:xfrm>
          <a:off x="8202164" y="1146835"/>
          <a:ext cx="721912" cy="7219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A43030D-6E65-7C40-B2F0-C76D745A06D3}">
      <dsp:nvSpPr>
        <dsp:cNvPr id="0" name=""/>
        <dsp:cNvSpPr/>
      </dsp:nvSpPr>
      <dsp:spPr>
        <a:xfrm>
          <a:off x="8563120" y="1507792"/>
          <a:ext cx="1827626" cy="4203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2527" tIns="0" rIns="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/>
            <a:t>Growth</a:t>
          </a:r>
        </a:p>
      </dsp:txBody>
      <dsp:txXfrm>
        <a:off x="8563120" y="1507792"/>
        <a:ext cx="1827626" cy="42035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58ACC0-6942-6A43-B9B5-51E89C4EDA05}">
      <dsp:nvSpPr>
        <dsp:cNvPr id="0" name=""/>
        <dsp:cNvSpPr/>
      </dsp:nvSpPr>
      <dsp:spPr>
        <a:xfrm>
          <a:off x="5218588" y="2410301"/>
          <a:ext cx="2945923" cy="2945923"/>
        </a:xfrm>
        <a:prstGeom prst="gear9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Incubate Economic Future</a:t>
          </a:r>
        </a:p>
      </dsp:txBody>
      <dsp:txXfrm>
        <a:off x="5810850" y="3100369"/>
        <a:ext cx="1761399" cy="1514266"/>
      </dsp:txXfrm>
    </dsp:sp>
    <dsp:sp modelId="{2DB06C58-4304-0842-960A-F6B7B3699FAF}">
      <dsp:nvSpPr>
        <dsp:cNvPr id="0" name=""/>
        <dsp:cNvSpPr/>
      </dsp:nvSpPr>
      <dsp:spPr>
        <a:xfrm>
          <a:off x="3405806" y="1648656"/>
          <a:ext cx="2340070" cy="2273160"/>
        </a:xfrm>
        <a:prstGeom prst="gear6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Accelerate Partnerships</a:t>
          </a:r>
        </a:p>
      </dsp:txBody>
      <dsp:txXfrm>
        <a:off x="3987807" y="2224390"/>
        <a:ext cx="1176068" cy="1121692"/>
      </dsp:txXfrm>
    </dsp:sp>
    <dsp:sp modelId="{D280C0D9-6891-274D-A1D6-1680640A7D1C}">
      <dsp:nvSpPr>
        <dsp:cNvPr id="0" name=""/>
        <dsp:cNvSpPr/>
      </dsp:nvSpPr>
      <dsp:spPr>
        <a:xfrm rot="20700000">
          <a:off x="4704609" y="235892"/>
          <a:ext cx="2099202" cy="2099202"/>
        </a:xfrm>
        <a:prstGeom prst="gear6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Discover Community Identity</a:t>
          </a:r>
        </a:p>
      </dsp:txBody>
      <dsp:txXfrm rot="-20700000">
        <a:off x="5165026" y="696309"/>
        <a:ext cx="1178369" cy="1178369"/>
      </dsp:txXfrm>
    </dsp:sp>
    <dsp:sp modelId="{1B7627C4-9BA6-AD41-8325-B9F7E0BB3592}">
      <dsp:nvSpPr>
        <dsp:cNvPr id="0" name=""/>
        <dsp:cNvSpPr/>
      </dsp:nvSpPr>
      <dsp:spPr>
        <a:xfrm>
          <a:off x="5005032" y="1958354"/>
          <a:ext cx="3770782" cy="3770782"/>
        </a:xfrm>
        <a:prstGeom prst="circularArrow">
          <a:avLst>
            <a:gd name="adj1" fmla="val 4687"/>
            <a:gd name="adj2" fmla="val 299029"/>
            <a:gd name="adj3" fmla="val 2538348"/>
            <a:gd name="adj4" fmla="val 15814292"/>
            <a:gd name="adj5" fmla="val 546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748EE3-4101-8947-91C7-62E00DBCA9DE}">
      <dsp:nvSpPr>
        <dsp:cNvPr id="0" name=""/>
        <dsp:cNvSpPr/>
      </dsp:nvSpPr>
      <dsp:spPr>
        <a:xfrm>
          <a:off x="3125165" y="1234953"/>
          <a:ext cx="2739709" cy="273970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E5E7D9B-ACD5-6442-9B08-89851E18A462}">
      <dsp:nvSpPr>
        <dsp:cNvPr id="0" name=""/>
        <dsp:cNvSpPr/>
      </dsp:nvSpPr>
      <dsp:spPr>
        <a:xfrm>
          <a:off x="4219042" y="-228898"/>
          <a:ext cx="2953958" cy="295395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6A674-5C71-8049-A90F-1F7AC0415C4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3552C-2DFD-0041-BCEC-BA5508A93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590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B5F1B-118D-3F42-9513-C2288F929DE4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5E701-086D-6447-8F6E-FA55C5EB6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317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5E701-086D-6447-8F6E-FA55C5EB6B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55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Distance</a:t>
            </a:r>
          </a:p>
          <a:p>
            <a:pPr lvl="1"/>
            <a:r>
              <a:rPr lang="en-US" dirty="0"/>
              <a:t>Geography</a:t>
            </a:r>
          </a:p>
          <a:p>
            <a:pPr lvl="1"/>
            <a:r>
              <a:rPr lang="en-US" dirty="0"/>
              <a:t>Accessibility</a:t>
            </a:r>
          </a:p>
          <a:p>
            <a:pPr lvl="1"/>
            <a:r>
              <a:rPr lang="en-US" dirty="0"/>
              <a:t>Linking “</a:t>
            </a:r>
            <a:r>
              <a:rPr lang="en-US" dirty="0" err="1"/>
              <a:t>ars</a:t>
            </a:r>
            <a:r>
              <a:rPr lang="en-US" dirty="0"/>
              <a:t>” and “</a:t>
            </a:r>
            <a:r>
              <a:rPr lang="en-US" dirty="0" err="1"/>
              <a:t>invenio</a:t>
            </a:r>
            <a:r>
              <a:rPr lang="en-US" dirty="0"/>
              <a:t>”</a:t>
            </a:r>
          </a:p>
          <a:p>
            <a:r>
              <a:rPr lang="en-US" dirty="0"/>
              <a:t>Dilution</a:t>
            </a:r>
          </a:p>
          <a:p>
            <a:pPr lvl="1"/>
            <a:r>
              <a:rPr lang="en-US" dirty="0"/>
              <a:t>Talent and Innovation</a:t>
            </a:r>
          </a:p>
          <a:p>
            <a:pPr lvl="1"/>
            <a:r>
              <a:rPr lang="en-US" dirty="0"/>
              <a:t>Experience</a:t>
            </a:r>
          </a:p>
          <a:p>
            <a:pPr lvl="1"/>
            <a:r>
              <a:rPr lang="en-US" dirty="0"/>
              <a:t>Focus</a:t>
            </a:r>
          </a:p>
          <a:p>
            <a:r>
              <a:rPr lang="en-US" dirty="0"/>
              <a:t>Demand</a:t>
            </a:r>
          </a:p>
          <a:p>
            <a:pPr lvl="1"/>
            <a:r>
              <a:rPr lang="en-US" dirty="0"/>
              <a:t>Funding access</a:t>
            </a:r>
          </a:p>
          <a:p>
            <a:pPr lvl="1"/>
            <a:r>
              <a:rPr lang="en-US" dirty="0"/>
              <a:t>Investor interest</a:t>
            </a:r>
          </a:p>
          <a:p>
            <a:pPr lvl="1"/>
            <a:r>
              <a:rPr lang="en-US" dirty="0"/>
              <a:t>Deal flow</a:t>
            </a:r>
          </a:p>
          <a:p>
            <a:r>
              <a:rPr lang="en-US" dirty="0"/>
              <a:t>Draw-In/Engage</a:t>
            </a:r>
          </a:p>
          <a:p>
            <a:pPr lvl="1"/>
            <a:r>
              <a:rPr lang="en-US" dirty="0"/>
              <a:t>Industry engagement</a:t>
            </a:r>
          </a:p>
          <a:p>
            <a:pPr lvl="1"/>
            <a:r>
              <a:rPr lang="en-US" dirty="0"/>
              <a:t>Student retention</a:t>
            </a:r>
          </a:p>
          <a:p>
            <a:pPr lvl="1"/>
            <a:r>
              <a:rPr lang="en-US" dirty="0"/>
              <a:t>Need for regional tethering not necessarily emulating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5E701-086D-6447-8F6E-FA55C5EB6B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21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5E701-086D-6447-8F6E-FA55C5EB6B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52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5E701-086D-6447-8F6E-FA55C5EB6B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62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5E701-086D-6447-8F6E-FA55C5EB6B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46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5E701-086D-6447-8F6E-FA55C5EB6B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70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5E701-086D-6447-8F6E-FA55C5EB6B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08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Building an entrepreneurial ecosystem requires building a purposeful social infrastructure</a:t>
            </a:r>
          </a:p>
          <a:p>
            <a:endParaRPr lang="en-US" dirty="0"/>
          </a:p>
          <a:p>
            <a:r>
              <a:rPr lang="en-US" dirty="0"/>
              <a:t>Creates region-wide social clustering and innovation through weak ties;</a:t>
            </a:r>
          </a:p>
          <a:p>
            <a:endParaRPr lang="en-US" dirty="0"/>
          </a:p>
          <a:p>
            <a:r>
              <a:rPr lang="en-US" dirty="0"/>
              <a:t>Answers the question, “What do people ‘build’ together in the region?”</a:t>
            </a:r>
          </a:p>
          <a:p>
            <a:endParaRPr lang="en-US" dirty="0"/>
          </a:p>
          <a:p>
            <a:r>
              <a:rPr lang="en-US" dirty="0"/>
              <a:t>Requires the same focus, determination and patience to build as physical structures;</a:t>
            </a:r>
          </a:p>
          <a:p>
            <a:endParaRPr lang="en-US" dirty="0"/>
          </a:p>
          <a:p>
            <a:r>
              <a:rPr lang="en-US" dirty="0"/>
              <a:t>Offers region different ROI measures and advantages;</a:t>
            </a:r>
          </a:p>
          <a:p>
            <a:endParaRPr lang="en-US" dirty="0"/>
          </a:p>
          <a:p>
            <a:r>
              <a:rPr lang="en-US" dirty="0"/>
              <a:t>NW Arkansas can become a model for the nation.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5E701-086D-6447-8F6E-FA55C5EB6B5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77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5E701-086D-6447-8F6E-FA55C5EB6B5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61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27784-7488-5B42-96BA-0F1A67817990}" type="datetime1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7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21C17-386E-AE45-BE4F-C41D5081B242}" type="datetime1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4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F87C-0C4C-AD4D-9390-CB32CF1C2C9A}" type="datetime1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7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33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7097"/>
            <a:ext cx="10972800" cy="5355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A6B2-267C-DA4B-BC01-5195C8DADBA7}" type="datetime1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D67E1-940F-C040-9D34-2D2FBBBB0D3F}" type="datetime1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737E-2C12-9441-A479-A56826C33013}" type="datetime1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5A1BC-58C2-AF4F-95C9-52EC0427CDE6}" type="datetime1">
              <a:rPr lang="en-US" smtClean="0"/>
              <a:t>8/20/2019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4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B857-9B4D-CA40-83DC-4A13B42C03EC}" type="datetime1">
              <a:rPr lang="en-US" smtClean="0"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8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FCB85-AB95-B247-AAA8-8E866D68BF2B}" type="datetime1">
              <a:rPr lang="en-US" smtClean="0"/>
              <a:t>8/20/2019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0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F6C10-0BE2-824A-ACC5-BA880FE0A131}" type="datetime1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5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18CE-DBA7-7845-9155-7187E8C4916C}" type="datetime1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5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3223"/>
            <a:ext cx="10972800" cy="5327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1C288-AEF3-8442-B40A-20879D3490F0}" type="datetime1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D7012-8863-7043-9E4E-1307B087C2C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454400" y="6620321"/>
            <a:ext cx="558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984807"/>
                </a:solidFill>
                <a:latin typeface="Georgia" panose="02040502050405020303" pitchFamily="18" charset="0"/>
              </a:rPr>
              <a:t>© 2019 IC</a:t>
            </a:r>
            <a:r>
              <a:rPr lang="en-US" sz="1100" b="1" baseline="30000" dirty="0">
                <a:solidFill>
                  <a:srgbClr val="984807"/>
                </a:solidFill>
                <a:latin typeface="Georgia" panose="02040502050405020303" pitchFamily="18" charset="0"/>
              </a:rPr>
              <a:t>2</a:t>
            </a:r>
            <a:r>
              <a:rPr lang="en-US" sz="1100" b="1" dirty="0">
                <a:solidFill>
                  <a:srgbClr val="984807"/>
                </a:solidFill>
                <a:latin typeface="Georgia" panose="02040502050405020303" pitchFamily="18" charset="0"/>
              </a:rPr>
              <a:t> Institute,</a:t>
            </a:r>
            <a:r>
              <a:rPr lang="en-US" sz="1100" b="1" baseline="0" dirty="0">
                <a:solidFill>
                  <a:srgbClr val="984807"/>
                </a:solidFill>
                <a:latin typeface="Georgia" panose="02040502050405020303" pitchFamily="18" charset="0"/>
              </a:rPr>
              <a:t> The University of Texas at Austin</a:t>
            </a:r>
            <a:endParaRPr lang="en-US" sz="1100" b="1" dirty="0">
              <a:solidFill>
                <a:srgbClr val="984807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2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204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2041"/>
          </a:solidFill>
          <a:latin typeface="Georgia" panose="02040502050405020303" pitchFamily="18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984807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204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204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204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orbes.com/pictures/edgl45hdji/methodology/" TargetMode="External"/><Relationship Id="rId3" Type="http://schemas.openxmlformats.org/officeDocument/2006/relationships/hyperlink" Target="mailto:https://realestate.usnews.com/places/rankings/best-places-to-live" TargetMode="External"/><Relationship Id="rId7" Type="http://schemas.openxmlformats.org/officeDocument/2006/relationships/hyperlink" Target="mailto:https://www.bizjournals.com/austin/news/2017/10/19/austin-maintains-elite-spot-in-battle-with-nations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https://www.kauffman.org/kauffman-index/reporting/startup-activity" TargetMode="External"/><Relationship Id="rId5" Type="http://schemas.openxmlformats.org/officeDocument/2006/relationships/hyperlink" Target="http://www.savills.co.uk/research_articles/188294/214220-0" TargetMode="External"/><Relationship Id="rId10" Type="http://schemas.openxmlformats.org/officeDocument/2006/relationships/image" Target="../media/image42.png"/><Relationship Id="rId4" Type="http://schemas.openxmlformats.org/officeDocument/2006/relationships/hyperlink" Target="mailto:https://www.inc.com/surge-cities/best-places-start-business.html" TargetMode="External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mailto:Russell.Fanques@tamucc.edu" TargetMode="External"/><Relationship Id="rId3" Type="http://schemas.openxmlformats.org/officeDocument/2006/relationships/image" Target="../media/image5.emf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tiff"/><Relationship Id="rId5" Type="http://schemas.openxmlformats.org/officeDocument/2006/relationships/image" Target="../media/image2.png"/><Relationship Id="rId10" Type="http://schemas.openxmlformats.org/officeDocument/2006/relationships/hyperlink" Target="mailto:gpogue@ic2.utexas.edu" TargetMode="External"/><Relationship Id="rId4" Type="http://schemas.openxmlformats.org/officeDocument/2006/relationships/image" Target="../media/image49.tiff"/><Relationship Id="rId9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visualcapitalist.com/america-distressed-communities-2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jpeg"/><Relationship Id="rId7" Type="http://schemas.openxmlformats.org/officeDocument/2006/relationships/image" Target="../media/image2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tiff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1B4DC92-338A-2E4A-8800-F8E8625EE096}"/>
              </a:ext>
            </a:extLst>
          </p:cNvPr>
          <p:cNvGrpSpPr/>
          <p:nvPr/>
        </p:nvGrpSpPr>
        <p:grpSpPr>
          <a:xfrm>
            <a:off x="322445" y="3252802"/>
            <a:ext cx="11547109" cy="2372178"/>
            <a:chOff x="171253" y="1987882"/>
            <a:chExt cx="11547109" cy="237217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2CBCA03-7A7F-1647-BD16-993CE10A5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1253" y="1987882"/>
              <a:ext cx="3297146" cy="19541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B5056E-F774-F24F-9FB1-33C6EE600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7647" y="3048107"/>
              <a:ext cx="2746442" cy="896565"/>
            </a:xfrm>
            <a:prstGeom prst="rect">
              <a:avLst/>
            </a:prstGeom>
          </p:spPr>
        </p:pic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D7F8D479-1113-C943-9EE6-F6553B5791BE}"/>
                </a:ext>
              </a:extLst>
            </p:cNvPr>
            <p:cNvSpPr/>
            <p:nvPr/>
          </p:nvSpPr>
          <p:spPr>
            <a:xfrm flipV="1">
              <a:off x="8971920" y="3115347"/>
              <a:ext cx="726261" cy="99945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3882E20-9E0B-2444-A993-1C828A857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10188" y="3115347"/>
              <a:ext cx="2408174" cy="847671"/>
            </a:xfrm>
            <a:prstGeom prst="rect">
              <a:avLst/>
            </a:prstGeom>
          </p:spPr>
        </p:pic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32B4EFEF-B32B-AD4A-BC36-AE654AF4580D}"/>
                </a:ext>
              </a:extLst>
            </p:cNvPr>
            <p:cNvSpPr/>
            <p:nvPr/>
          </p:nvSpPr>
          <p:spPr>
            <a:xfrm flipV="1">
              <a:off x="6345643" y="2964977"/>
              <a:ext cx="388464" cy="99945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F07D80-6D06-3F49-910B-645CAD1685E5}"/>
                </a:ext>
              </a:extLst>
            </p:cNvPr>
            <p:cNvSpPr txBox="1"/>
            <p:nvPr/>
          </p:nvSpPr>
          <p:spPr>
            <a:xfrm>
              <a:off x="955964" y="3990728"/>
              <a:ext cx="19912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eorgia" panose="02040502050405020303" pitchFamily="18" charset="0"/>
                </a:rPr>
                <a:t>Technology Cities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C90F4F-C337-BE44-8E50-E1C3CE6906FD}"/>
                </a:ext>
              </a:extLst>
            </p:cNvPr>
            <p:cNvSpPr txBox="1"/>
            <p:nvPr/>
          </p:nvSpPr>
          <p:spPr>
            <a:xfrm>
              <a:off x="4095155" y="3990728"/>
              <a:ext cx="1609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eorgia" panose="02040502050405020303" pitchFamily="18" charset="0"/>
                </a:rPr>
                <a:t>Remote Cities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22F2C2-8944-2E4C-932C-2936584DF0F2}"/>
                </a:ext>
              </a:extLst>
            </p:cNvPr>
            <p:cNvSpPr txBox="1"/>
            <p:nvPr/>
          </p:nvSpPr>
          <p:spPr>
            <a:xfrm>
              <a:off x="7251901" y="3990728"/>
              <a:ext cx="1396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eorgia" panose="02040502050405020303" pitchFamily="18" charset="0"/>
                </a:rPr>
                <a:t>Small Cities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4D67DE-75BB-6A43-977E-1C2844918FD9}"/>
                </a:ext>
              </a:extLst>
            </p:cNvPr>
            <p:cNvSpPr txBox="1"/>
            <p:nvPr/>
          </p:nvSpPr>
          <p:spPr>
            <a:xfrm>
              <a:off x="9529839" y="3990728"/>
              <a:ext cx="2188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eorgia" panose="02040502050405020303" pitchFamily="18" charset="0"/>
                </a:rPr>
                <a:t>Rural Communities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8949BDE-AC57-1443-A87F-A51A8F556F46}"/>
                </a:ext>
              </a:extLst>
            </p:cNvPr>
            <p:cNvGrpSpPr/>
            <p:nvPr/>
          </p:nvGrpSpPr>
          <p:grpSpPr>
            <a:xfrm>
              <a:off x="3394892" y="2001737"/>
              <a:ext cx="3144983" cy="2084049"/>
              <a:chOff x="1454727" y="4657886"/>
              <a:chExt cx="3144983" cy="124581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DE0AFC0-1D60-594C-8B7D-15BFB3D25C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28234" y="4657886"/>
                <a:ext cx="3071476" cy="1245818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6792FD8-F243-9D48-8556-A17D1E154E71}"/>
                  </a:ext>
                </a:extLst>
              </p:cNvPr>
              <p:cNvSpPr/>
              <p:nvPr/>
            </p:nvSpPr>
            <p:spPr>
              <a:xfrm>
                <a:off x="1454727" y="4932218"/>
                <a:ext cx="1110973" cy="3463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6DD101DE-CA22-C54C-8CD9-F8A450E422E0}"/>
                </a:ext>
              </a:extLst>
            </p:cNvPr>
            <p:cNvSpPr/>
            <p:nvPr/>
          </p:nvSpPr>
          <p:spPr>
            <a:xfrm flipV="1">
              <a:off x="3280586" y="2991274"/>
              <a:ext cx="388464" cy="99945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2AD31C9-C072-E247-AF96-0C867B19B33E}"/>
              </a:ext>
            </a:extLst>
          </p:cNvPr>
          <p:cNvSpPr txBox="1"/>
          <p:nvPr/>
        </p:nvSpPr>
        <p:spPr>
          <a:xfrm>
            <a:off x="2933114" y="5808685"/>
            <a:ext cx="6325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2041"/>
                </a:solidFill>
                <a:latin typeface="Georgia" panose="02040502050405020303" pitchFamily="18" charset="0"/>
              </a:rPr>
              <a:t>Activating Innovation, Creativity and Capital </a:t>
            </a:r>
          </a:p>
          <a:p>
            <a:pPr algn="ctr"/>
            <a:r>
              <a:rPr lang="en-US" sz="2400" dirty="0">
                <a:solidFill>
                  <a:srgbClr val="002041"/>
                </a:solidFill>
                <a:latin typeface="Georgia" panose="02040502050405020303" pitchFamily="18" charset="0"/>
              </a:rPr>
              <a:t>Addressing Challenges in All Communities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C342EFB-8489-6740-9DDF-FBE196B8A0DE}"/>
              </a:ext>
            </a:extLst>
          </p:cNvPr>
          <p:cNvGrpSpPr/>
          <p:nvPr/>
        </p:nvGrpSpPr>
        <p:grpSpPr>
          <a:xfrm>
            <a:off x="554297" y="662615"/>
            <a:ext cx="2535578" cy="1479760"/>
            <a:chOff x="2284100" y="448168"/>
            <a:chExt cx="2535578" cy="14797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CD25AF-4691-C74D-9FA2-F82C548D7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4100" y="448168"/>
              <a:ext cx="2535578" cy="131963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3AB3BF6-E86D-F34E-8123-206D7A76FCE0}"/>
                </a:ext>
              </a:extLst>
            </p:cNvPr>
            <p:cNvSpPr txBox="1"/>
            <p:nvPr/>
          </p:nvSpPr>
          <p:spPr>
            <a:xfrm>
              <a:off x="2736895" y="1558596"/>
              <a:ext cx="1388522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dirty="0">
                  <a:solidFill>
                    <a:srgbClr val="984807"/>
                  </a:solidFill>
                  <a:latin typeface="Georgia" panose="02040502050405020303" pitchFamily="18" charset="0"/>
                </a:rPr>
                <a:t>@</a:t>
              </a:r>
              <a:r>
                <a:rPr lang="en-US" dirty="0" err="1">
                  <a:solidFill>
                    <a:srgbClr val="984807"/>
                  </a:solidFill>
                  <a:latin typeface="Georgia" panose="02040502050405020303" pitchFamily="18" charset="0"/>
                </a:rPr>
                <a:t>UTAustin</a:t>
              </a:r>
              <a:endParaRPr lang="en-US" dirty="0">
                <a:solidFill>
                  <a:srgbClr val="984807"/>
                </a:solidFill>
                <a:latin typeface="Georgia" panose="02040502050405020303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4DAE9C1-75F4-1C48-A6A8-3C7BB493A9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9903" y="-839024"/>
            <a:ext cx="4723087" cy="4723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5866" y="1982247"/>
            <a:ext cx="10600267" cy="1844984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2041"/>
                </a:solidFill>
              </a:rPr>
              <a:t>Re-Thinking Entrepreneurship – </a:t>
            </a:r>
            <a:br>
              <a:rPr lang="en-US" sz="4800" dirty="0">
                <a:solidFill>
                  <a:srgbClr val="002041"/>
                </a:solidFill>
              </a:rPr>
            </a:br>
            <a:r>
              <a:rPr lang="en-US" sz="4800" dirty="0">
                <a:solidFill>
                  <a:srgbClr val="002041"/>
                </a:solidFill>
              </a:rPr>
              <a:t>Rural Communities as Start Ups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0" y="662615"/>
            <a:ext cx="12192000" cy="0"/>
          </a:xfrm>
          <a:prstGeom prst="line">
            <a:avLst/>
          </a:prstGeom>
          <a:ln w="57150" cmpd="sng">
            <a:solidFill>
              <a:srgbClr val="BA580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78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19E92D-B92A-6F4E-BC4D-BE1EC6E30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Talent Has a Choice…….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9ED472-CF83-E446-8458-A122D0B085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51212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necessary match between regional and personal:</a:t>
            </a:r>
          </a:p>
          <a:p>
            <a:pPr lvl="1"/>
            <a:r>
              <a:rPr lang="en-US" dirty="0"/>
              <a:t>Values;</a:t>
            </a:r>
          </a:p>
          <a:p>
            <a:pPr lvl="1"/>
            <a:r>
              <a:rPr lang="en-US" dirty="0"/>
              <a:t>Relational opportunities;</a:t>
            </a:r>
          </a:p>
          <a:p>
            <a:pPr lvl="1"/>
            <a:r>
              <a:rPr lang="en-US" dirty="0"/>
              <a:t>Lifestyle;</a:t>
            </a:r>
          </a:p>
          <a:p>
            <a:pPr lvl="1"/>
            <a:r>
              <a:rPr lang="en-US" dirty="0"/>
              <a:t>Meaning in work; and</a:t>
            </a:r>
          </a:p>
          <a:p>
            <a:pPr lvl="1"/>
            <a:r>
              <a:rPr lang="en-US" dirty="0"/>
              <a:t>Economic opportunity;</a:t>
            </a:r>
          </a:p>
          <a:p>
            <a:endParaRPr lang="en-US" sz="1800" dirty="0"/>
          </a:p>
          <a:p>
            <a:r>
              <a:rPr lang="en-US" dirty="0"/>
              <a:t>Communities must:</a:t>
            </a:r>
          </a:p>
          <a:p>
            <a:pPr lvl="1"/>
            <a:r>
              <a:rPr lang="en-US" dirty="0"/>
              <a:t>Invest in talent in region:</a:t>
            </a:r>
          </a:p>
          <a:p>
            <a:pPr lvl="1"/>
            <a:r>
              <a:rPr lang="en-US" dirty="0"/>
              <a:t>Attract new talent; and</a:t>
            </a:r>
          </a:p>
          <a:p>
            <a:pPr lvl="1"/>
            <a:r>
              <a:rPr lang="en-US" dirty="0"/>
              <a:t>Retain talent.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27F79-6445-964C-B170-D876FF25B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4B20BE-FF93-4844-B24D-7C74CE674B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853" y="1414947"/>
            <a:ext cx="3776870" cy="494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0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09B599-F65E-D94C-8836-DA278F1CA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Soul of Your City?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E09042-F7A7-D04E-AEC4-DA87C70B9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Place</a:t>
            </a:r>
          </a:p>
          <a:p>
            <a:pPr lvl="1"/>
            <a:r>
              <a:rPr lang="en-US" dirty="0"/>
              <a:t>Values</a:t>
            </a:r>
          </a:p>
          <a:p>
            <a:pPr lvl="1"/>
            <a:r>
              <a:rPr lang="en-US" dirty="0"/>
              <a:t>Spaces</a:t>
            </a:r>
          </a:p>
          <a:p>
            <a:pPr lvl="1"/>
            <a:r>
              <a:rPr lang="en-US" dirty="0"/>
              <a:t>Lifestyle</a:t>
            </a:r>
          </a:p>
          <a:p>
            <a:r>
              <a:rPr lang="en-US" dirty="0"/>
              <a:t>People</a:t>
            </a:r>
          </a:p>
          <a:p>
            <a:pPr lvl="1"/>
            <a:r>
              <a:rPr lang="en-US" dirty="0"/>
              <a:t>Talent</a:t>
            </a:r>
          </a:p>
          <a:p>
            <a:pPr lvl="1"/>
            <a:r>
              <a:rPr lang="en-US" dirty="0"/>
              <a:t>Creativity</a:t>
            </a:r>
          </a:p>
          <a:p>
            <a:pPr lvl="1"/>
            <a:r>
              <a:rPr lang="en-US" dirty="0"/>
              <a:t>Growth</a:t>
            </a:r>
          </a:p>
          <a:p>
            <a:r>
              <a:rPr lang="en-US" dirty="0"/>
              <a:t>Partnerships</a:t>
            </a:r>
          </a:p>
          <a:p>
            <a:pPr lvl="1"/>
            <a:r>
              <a:rPr lang="en-US" dirty="0"/>
              <a:t>Interactions</a:t>
            </a:r>
          </a:p>
          <a:p>
            <a:pPr lvl="1"/>
            <a:r>
              <a:rPr lang="en-US" dirty="0"/>
              <a:t>Collaborations</a:t>
            </a:r>
          </a:p>
          <a:p>
            <a:pPr lvl="1"/>
            <a:r>
              <a:rPr lang="en-US" dirty="0"/>
              <a:t>“Making”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8BFF97-EB13-534D-B468-A0D28F16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A215A8-07A9-8949-AF1E-C94BBE9451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932" y="1040986"/>
            <a:ext cx="3531185" cy="27432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62953B-E551-FB49-947B-10A7D7558E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689" y="3755546"/>
            <a:ext cx="3531185" cy="264751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F7B500-05E9-7443-8BD5-7565BF784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921" y="3767850"/>
            <a:ext cx="3511206" cy="262290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2C2654-7F30-1849-AC28-5BB240DB08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689" y="1054237"/>
            <a:ext cx="3531185" cy="264838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753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E43AE-CDE8-124B-A825-5CF026CF5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Identity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D3BF1-2FCE-614F-B59E-E0B788ACA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938712"/>
          </a:xfrm>
        </p:spPr>
        <p:txBody>
          <a:bodyPr>
            <a:normAutofit/>
          </a:bodyPr>
          <a:lstStyle/>
          <a:p>
            <a:r>
              <a:rPr lang="en-US" sz="3200" dirty="0"/>
              <a:t>Tomorrow’s economic growth will come from understanding the “Soul of your City:”</a:t>
            </a:r>
          </a:p>
          <a:p>
            <a:pPr lvl="1"/>
            <a:r>
              <a:rPr lang="en-US" sz="2800" dirty="0"/>
              <a:t>Growing local businesses;</a:t>
            </a:r>
          </a:p>
          <a:p>
            <a:pPr lvl="1"/>
            <a:r>
              <a:rPr lang="en-US" sz="2800" dirty="0"/>
              <a:t>Recruiting new businesses; and </a:t>
            </a:r>
          </a:p>
          <a:p>
            <a:pPr lvl="1"/>
            <a:r>
              <a:rPr lang="en-US" sz="2800" dirty="0"/>
              <a:t>Attracting talent.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0E6C2-F64F-7C4B-BDE3-D141A1FA9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E81606D-EC2B-5B4F-886B-BBFFD98269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2937987"/>
              </p:ext>
            </p:extLst>
          </p:nvPr>
        </p:nvGraphicFramePr>
        <p:xfrm>
          <a:off x="4867966" y="112024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876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84C51A-EDDD-E54E-937D-3E3D5E13C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2384C51A-EDDD-E54E-937D-3E3D5E13CB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D951CA6-7845-0E42-84FA-2B4C82D72C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BD951CA6-7845-0E42-84FA-2B4C82D72C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871B04D-5784-394B-828C-76CA30A0BA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6871B04D-5784-394B-828C-76CA30A0BA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97CB9A3-A306-EE4E-86E9-3A3A656A39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C97CB9A3-A306-EE4E-86E9-3A3A656A39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3042735-CAE7-1B4D-B78A-379365808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A3042735-CAE7-1B4D-B78A-379365808F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6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63C14-7C86-D444-AE25-9C2D0C66E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Happens When a Community Builds from It’s Identity?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76D110-7A75-544F-A90B-DBAFA0A0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F1776A-A3E8-42BA-8370-B14A8D585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81" y="1766170"/>
            <a:ext cx="9204452" cy="258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2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7722AEB-91A0-F449-AD07-8A6A00DA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IC</a:t>
            </a:r>
            <a:r>
              <a:rPr lang="en-US" baseline="30000" dirty="0"/>
              <a:t>2</a:t>
            </a:r>
            <a:r>
              <a:rPr lang="en-US" dirty="0"/>
              <a:t> Institute/UT Austin Collaboration with Northern Sweden </a:t>
            </a:r>
            <a:r>
              <a:rPr lang="en-US" sz="2700" dirty="0"/>
              <a:t>(2012-2019)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98B11-DC13-A745-A699-239241A07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9CBE9D-272C-A440-ADF4-8A84273C7E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1" r="9391"/>
          <a:stretch/>
        </p:blipFill>
        <p:spPr>
          <a:xfrm>
            <a:off x="7142064" y="1649076"/>
            <a:ext cx="3998278" cy="470727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B437A96-D914-8F4B-A078-3101E616C8BF}"/>
              </a:ext>
            </a:extLst>
          </p:cNvPr>
          <p:cNvGrpSpPr/>
          <p:nvPr/>
        </p:nvGrpSpPr>
        <p:grpSpPr>
          <a:xfrm>
            <a:off x="0" y="2203172"/>
            <a:ext cx="5717010" cy="3859698"/>
            <a:chOff x="0" y="2203172"/>
            <a:chExt cx="5717010" cy="385969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EACC8D8-D0AD-E442-9063-EF1DF4B63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034" y="2203172"/>
              <a:ext cx="5292942" cy="380006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97F5C9-7A58-3943-890C-ECB3B737857E}"/>
                </a:ext>
              </a:extLst>
            </p:cNvPr>
            <p:cNvSpPr/>
            <p:nvPr/>
          </p:nvSpPr>
          <p:spPr>
            <a:xfrm>
              <a:off x="0" y="4870174"/>
              <a:ext cx="1828800" cy="1192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E490290-D2D6-3145-8B6B-D32F7A77FC48}"/>
                </a:ext>
              </a:extLst>
            </p:cNvPr>
            <p:cNvSpPr/>
            <p:nvPr/>
          </p:nvSpPr>
          <p:spPr>
            <a:xfrm>
              <a:off x="4802610" y="5346218"/>
              <a:ext cx="914400" cy="716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31D79A1-EFB6-3E4F-B7C3-E60226DD0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00" b="90000" l="5238" r="952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9883" y="4553343"/>
            <a:ext cx="1341224" cy="79834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7D183E5-F610-5B41-80CE-C918F794CEEC}"/>
              </a:ext>
            </a:extLst>
          </p:cNvPr>
          <p:cNvSpPr txBox="1"/>
          <p:nvPr/>
        </p:nvSpPr>
        <p:spPr>
          <a:xfrm>
            <a:off x="47052" y="3083157"/>
            <a:ext cx="17250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Aspiring Women Entrepreneurs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134C24-C42A-524A-BD39-90037D244C6D}"/>
              </a:ext>
            </a:extLst>
          </p:cNvPr>
          <p:cNvSpPr txBox="1"/>
          <p:nvPr/>
        </p:nvSpPr>
        <p:spPr>
          <a:xfrm>
            <a:off x="47052" y="1962083"/>
            <a:ext cx="172505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Converting Technology to Wealth Course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918A2FF-F073-5E42-B8EC-EB861809F1A4}"/>
              </a:ext>
            </a:extLst>
          </p:cNvPr>
          <p:cNvSpPr txBox="1"/>
          <p:nvPr/>
        </p:nvSpPr>
        <p:spPr>
          <a:xfrm>
            <a:off x="47052" y="3927232"/>
            <a:ext cx="172505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“Gone to Texas” SXSW Accelerator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CC796F-0685-1749-955A-B3D9119C484A}"/>
              </a:ext>
            </a:extLst>
          </p:cNvPr>
          <p:cNvSpPr txBox="1"/>
          <p:nvPr/>
        </p:nvSpPr>
        <p:spPr>
          <a:xfrm>
            <a:off x="4250413" y="1226108"/>
            <a:ext cx="2810298" cy="2246769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Dissemination to Four Cities by LTU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dirty="0" err="1"/>
              <a:t>Luleå</a:t>
            </a:r>
            <a:endParaRPr lang="en-US" sz="2000" dirty="0"/>
          </a:p>
          <a:p>
            <a:pPr algn="ctr"/>
            <a:r>
              <a:rPr lang="en-US" sz="2000" dirty="0" err="1"/>
              <a:t>Piteå</a:t>
            </a:r>
            <a:endParaRPr lang="en-US" sz="2000" dirty="0"/>
          </a:p>
          <a:p>
            <a:pPr algn="ctr"/>
            <a:r>
              <a:rPr lang="en-US" sz="2000" dirty="0" err="1"/>
              <a:t>Skellfeteå</a:t>
            </a:r>
            <a:endParaRPr lang="en-US" sz="2000" dirty="0"/>
          </a:p>
          <a:p>
            <a:pPr algn="ctr"/>
            <a:r>
              <a:rPr lang="en-US" sz="2000" dirty="0"/>
              <a:t>Kiruna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5770359-A59B-C843-B0B2-BACE36C2864A}"/>
              </a:ext>
            </a:extLst>
          </p:cNvPr>
          <p:cNvGrpSpPr/>
          <p:nvPr/>
        </p:nvGrpSpPr>
        <p:grpSpPr>
          <a:xfrm>
            <a:off x="2842591" y="3001617"/>
            <a:ext cx="7116418" cy="3372489"/>
            <a:chOff x="2842591" y="3001617"/>
            <a:chExt cx="7116418" cy="3372489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08CBEF1-FE24-F94F-AE4A-180CBDCCC81F}"/>
                </a:ext>
              </a:extLst>
            </p:cNvPr>
            <p:cNvSpPr/>
            <p:nvPr/>
          </p:nvSpPr>
          <p:spPr>
            <a:xfrm>
              <a:off x="2842591" y="3001617"/>
              <a:ext cx="7116418" cy="2320255"/>
            </a:xfrm>
            <a:custGeom>
              <a:avLst/>
              <a:gdLst>
                <a:gd name="connsiteX0" fmla="*/ 7116418 w 7116418"/>
                <a:gd name="connsiteY0" fmla="*/ 0 h 2320255"/>
                <a:gd name="connsiteX1" fmla="*/ 6500192 w 7116418"/>
                <a:gd name="connsiteY1" fmla="*/ 1331844 h 2320255"/>
                <a:gd name="connsiteX2" fmla="*/ 3737113 w 7116418"/>
                <a:gd name="connsiteY2" fmla="*/ 2266122 h 2320255"/>
                <a:gd name="connsiteX3" fmla="*/ 0 w 7116418"/>
                <a:gd name="connsiteY3" fmla="*/ 2126974 h 232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6418" h="2320255">
                  <a:moveTo>
                    <a:pt x="7116418" y="0"/>
                  </a:moveTo>
                  <a:cubicBezTo>
                    <a:pt x="7089913" y="477078"/>
                    <a:pt x="7063409" y="954157"/>
                    <a:pt x="6500192" y="1331844"/>
                  </a:cubicBezTo>
                  <a:cubicBezTo>
                    <a:pt x="5936975" y="1709531"/>
                    <a:pt x="4820478" y="2133600"/>
                    <a:pt x="3737113" y="2266122"/>
                  </a:cubicBezTo>
                  <a:cubicBezTo>
                    <a:pt x="2653748" y="2398644"/>
                    <a:pt x="1326874" y="2262809"/>
                    <a:pt x="0" y="2126974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4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C2EBEFF-545A-0546-9406-676166704DEB}"/>
                </a:ext>
              </a:extLst>
            </p:cNvPr>
            <p:cNvSpPr txBox="1"/>
            <p:nvPr/>
          </p:nvSpPr>
          <p:spPr>
            <a:xfrm>
              <a:off x="4889941" y="4769311"/>
              <a:ext cx="17552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6 LTU Students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319466C-4DA7-4D4A-B5A3-B1A4B98FA589}"/>
                </a:ext>
              </a:extLst>
            </p:cNvPr>
            <p:cNvSpPr txBox="1"/>
            <p:nvPr/>
          </p:nvSpPr>
          <p:spPr>
            <a:xfrm>
              <a:off x="4713451" y="5487481"/>
              <a:ext cx="21082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16 ABI Companies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1B7E49F-C2F6-1E44-AE45-4ADE44B0DCA5}"/>
                </a:ext>
              </a:extLst>
            </p:cNvPr>
            <p:cNvSpPr txBox="1"/>
            <p:nvPr/>
          </p:nvSpPr>
          <p:spPr>
            <a:xfrm>
              <a:off x="4720215" y="4306739"/>
              <a:ext cx="20947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11 LTU Employees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BDAE15A-DB98-B74D-A51F-0C7CF8F5E9A6}"/>
                </a:ext>
              </a:extLst>
            </p:cNvPr>
            <p:cNvSpPr txBox="1"/>
            <p:nvPr/>
          </p:nvSpPr>
          <p:spPr>
            <a:xfrm>
              <a:off x="4482265" y="5973996"/>
              <a:ext cx="257064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err="1"/>
                <a:t>Luleå</a:t>
              </a:r>
              <a:r>
                <a:rPr lang="en-US" sz="2000" b="1" dirty="0"/>
                <a:t> Mayor and team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2A14EEE-F221-2247-9A54-2639D980A2B3}"/>
              </a:ext>
            </a:extLst>
          </p:cNvPr>
          <p:cNvSpPr txBox="1"/>
          <p:nvPr/>
        </p:nvSpPr>
        <p:spPr>
          <a:xfrm>
            <a:off x="47052" y="5048307"/>
            <a:ext cx="172505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Austin Sister Science City Relationship 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142B70F-C6AE-8F47-AC21-CECAE9EFD81B}"/>
              </a:ext>
            </a:extLst>
          </p:cNvPr>
          <p:cNvGrpSpPr/>
          <p:nvPr/>
        </p:nvGrpSpPr>
        <p:grpSpPr>
          <a:xfrm>
            <a:off x="2683566" y="1962083"/>
            <a:ext cx="7130135" cy="2732593"/>
            <a:chOff x="2683566" y="1962083"/>
            <a:chExt cx="7130135" cy="273259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B2AC4F6-806E-374C-AA0F-44AD03EE1D14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flipV="1">
              <a:off x="8851606" y="2266122"/>
              <a:ext cx="689959" cy="49004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8F27DBA-CF3D-C24D-AD59-EE560C9048C5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>
              <a:off x="8851606" y="2756170"/>
              <a:ext cx="803256" cy="49789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78FBAD-439F-3348-BB03-DE5E84D4C555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>
              <a:off x="8851606" y="2756170"/>
              <a:ext cx="962095" cy="11087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D359F7B-7740-5148-90F5-91FDF96E6357}"/>
                </a:ext>
              </a:extLst>
            </p:cNvPr>
            <p:cNvCxnSpPr>
              <a:cxnSpLocks/>
            </p:cNvCxnSpPr>
            <p:nvPr/>
          </p:nvCxnSpPr>
          <p:spPr>
            <a:xfrm>
              <a:off x="8851606" y="2756170"/>
              <a:ext cx="962095" cy="345843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4C29B28-DCB8-6A45-8097-78E0B717044A}"/>
                </a:ext>
              </a:extLst>
            </p:cNvPr>
            <p:cNvSpPr/>
            <p:nvPr/>
          </p:nvSpPr>
          <p:spPr>
            <a:xfrm>
              <a:off x="2683566" y="1962083"/>
              <a:ext cx="6168040" cy="2732593"/>
            </a:xfrm>
            <a:custGeom>
              <a:avLst/>
              <a:gdLst>
                <a:gd name="connsiteX0" fmla="*/ 0 w 6480313"/>
                <a:gd name="connsiteY0" fmla="*/ 2325756 h 2325756"/>
                <a:gd name="connsiteX1" fmla="*/ 874643 w 6480313"/>
                <a:gd name="connsiteY1" fmla="*/ 675861 h 2325756"/>
                <a:gd name="connsiteX2" fmla="*/ 2902226 w 6480313"/>
                <a:gd name="connsiteY2" fmla="*/ 0 h 2325756"/>
                <a:gd name="connsiteX3" fmla="*/ 6480313 w 6480313"/>
                <a:gd name="connsiteY3" fmla="*/ 675861 h 232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313" h="2325756">
                  <a:moveTo>
                    <a:pt x="0" y="2325756"/>
                  </a:moveTo>
                  <a:cubicBezTo>
                    <a:pt x="195469" y="1694621"/>
                    <a:pt x="390939" y="1063487"/>
                    <a:pt x="874643" y="675861"/>
                  </a:cubicBezTo>
                  <a:cubicBezTo>
                    <a:pt x="1358347" y="288235"/>
                    <a:pt x="1967948" y="0"/>
                    <a:pt x="2902226" y="0"/>
                  </a:cubicBezTo>
                  <a:cubicBezTo>
                    <a:pt x="3836504" y="0"/>
                    <a:pt x="5158408" y="337930"/>
                    <a:pt x="6480313" y="675861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1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6973291-490A-154B-A962-3050AF5BC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Sweden: Technology-Business Growth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C4F341-9D20-B740-A636-5BC5618CF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Recruitment of 64 data centers including Facebook</a:t>
            </a:r>
          </a:p>
          <a:p>
            <a:r>
              <a:rPr lang="en-US" dirty="0"/>
              <a:t>Build out of excess affordable based on clean technology:</a:t>
            </a:r>
          </a:p>
          <a:p>
            <a:pPr lvl="1"/>
            <a:r>
              <a:rPr lang="en-US" dirty="0"/>
              <a:t>Hydro-power</a:t>
            </a:r>
          </a:p>
          <a:p>
            <a:pPr lvl="1"/>
            <a:r>
              <a:rPr lang="en-US" dirty="0"/>
              <a:t>Largest windfarm in EU</a:t>
            </a:r>
          </a:p>
          <a:p>
            <a:pPr lvl="1"/>
            <a:r>
              <a:rPr lang="en-US" dirty="0"/>
              <a:t>Two at-scale biodiesel plants</a:t>
            </a:r>
          </a:p>
          <a:p>
            <a:r>
              <a:rPr lang="en-US" dirty="0"/>
              <a:t>Growth of automotive technologies of the future</a:t>
            </a:r>
          </a:p>
          <a:p>
            <a:pPr lvl="1"/>
            <a:r>
              <a:rPr lang="en-US" dirty="0"/>
              <a:t>Largest Li-ion battery plant in the EU</a:t>
            </a:r>
          </a:p>
          <a:p>
            <a:pPr lvl="1"/>
            <a:r>
              <a:rPr lang="en-US" dirty="0"/>
              <a:t>Test site for major auto and tire companies</a:t>
            </a:r>
          </a:p>
          <a:p>
            <a:r>
              <a:rPr lang="en-US" dirty="0"/>
              <a:t>Space technology hub</a:t>
            </a:r>
          </a:p>
          <a:p>
            <a:pPr lvl="1"/>
            <a:r>
              <a:rPr lang="en-US" dirty="0"/>
              <a:t>Satellite launch</a:t>
            </a:r>
          </a:p>
          <a:p>
            <a:pPr lvl="1"/>
            <a:r>
              <a:rPr lang="en-US" dirty="0"/>
              <a:t>Big data analysis</a:t>
            </a:r>
          </a:p>
          <a:p>
            <a:r>
              <a:rPr lang="en-US" dirty="0"/>
              <a:t> Startup hub</a:t>
            </a:r>
          </a:p>
          <a:p>
            <a:pPr lvl="1"/>
            <a:r>
              <a:rPr lang="en-US" dirty="0"/>
              <a:t>Technology</a:t>
            </a:r>
          </a:p>
          <a:p>
            <a:pPr lvl="1"/>
            <a:r>
              <a:rPr lang="en-US" dirty="0"/>
              <a:t>Creatives</a:t>
            </a:r>
          </a:p>
          <a:p>
            <a:pPr lvl="1"/>
            <a:r>
              <a:rPr lang="en-US" dirty="0"/>
              <a:t>Music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94F2BF-E68C-D242-9DDE-0D5DE7267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725BE2-CA3A-2341-8192-38DE43B5B0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4384" y="4249627"/>
            <a:ext cx="2964033" cy="2222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E55113-B9B5-6244-A8D9-62B46D214C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622" y="4265428"/>
            <a:ext cx="2925282" cy="21932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0B77C0-C216-E249-BE17-FA03EEFE5B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7600" y="2012022"/>
            <a:ext cx="2950817" cy="221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8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21D5D-DFDA-0A46-BF71-CB4E66BA8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Where is this Happening?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5D42DB-BBC6-FE43-BFC1-27CC391B7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16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BAA3BA-FDB8-5644-92DF-A3027CC96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10" y="1711151"/>
            <a:ext cx="4707276" cy="470727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F275212-A7BE-7547-9DD1-28505EFCC43C}"/>
              </a:ext>
            </a:extLst>
          </p:cNvPr>
          <p:cNvGrpSpPr/>
          <p:nvPr/>
        </p:nvGrpSpPr>
        <p:grpSpPr>
          <a:xfrm>
            <a:off x="2338633" y="1295109"/>
            <a:ext cx="9243768" cy="5130278"/>
            <a:chOff x="2338633" y="1295109"/>
            <a:chExt cx="9243768" cy="513027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18363B1-0807-FA46-865F-4A6859BC6B6B}"/>
                </a:ext>
              </a:extLst>
            </p:cNvPr>
            <p:cNvGrpSpPr/>
            <p:nvPr/>
          </p:nvGrpSpPr>
          <p:grpSpPr>
            <a:xfrm>
              <a:off x="2338633" y="1295109"/>
              <a:ext cx="8921418" cy="4753364"/>
              <a:chOff x="2338633" y="990315"/>
              <a:chExt cx="8921418" cy="475336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9F90A5A-E723-324D-8460-D6D37A4D6709}"/>
                  </a:ext>
                </a:extLst>
              </p:cNvPr>
              <p:cNvGrpSpPr/>
              <p:nvPr/>
            </p:nvGrpSpPr>
            <p:grpSpPr>
              <a:xfrm>
                <a:off x="7050997" y="1027763"/>
                <a:ext cx="4209054" cy="4715916"/>
                <a:chOff x="6096000" y="1346200"/>
                <a:chExt cx="4209054" cy="4715916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9F96B9C5-F2E5-9548-AC98-3E72DA588D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96000" y="1346200"/>
                  <a:ext cx="4209054" cy="4239119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C6CF326-A153-1C44-8FCE-1B398ED93824}"/>
                    </a:ext>
                  </a:extLst>
                </p:cNvPr>
                <p:cNvSpPr txBox="1"/>
                <p:nvPr/>
              </p:nvSpPr>
              <p:spPr>
                <a:xfrm>
                  <a:off x="7945395" y="2198914"/>
                  <a:ext cx="1127232" cy="4616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204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latin typeface="Georgia" panose="02040502050405020303" pitchFamily="18" charset="0"/>
                    </a:rPr>
                    <a:t>Kiruna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0B38CEE-1227-C146-A0F3-536D51E448F0}"/>
                    </a:ext>
                  </a:extLst>
                </p:cNvPr>
                <p:cNvSpPr txBox="1"/>
                <p:nvPr/>
              </p:nvSpPr>
              <p:spPr>
                <a:xfrm>
                  <a:off x="8740640" y="4593774"/>
                  <a:ext cx="939681" cy="4616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204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err="1">
                      <a:latin typeface="Georgia" panose="02040502050405020303" pitchFamily="18" charset="0"/>
                    </a:rPr>
                    <a:t>Luleå</a:t>
                  </a:r>
                  <a:endParaRPr lang="en-US" sz="2400" dirty="0">
                    <a:latin typeface="Georgia" panose="02040502050405020303" pitchFamily="18" charset="0"/>
                  </a:endParaRP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746C454-D92E-B145-AAAF-49BDA8044691}"/>
                    </a:ext>
                  </a:extLst>
                </p:cNvPr>
                <p:cNvSpPr txBox="1"/>
                <p:nvPr/>
              </p:nvSpPr>
              <p:spPr>
                <a:xfrm>
                  <a:off x="8200527" y="5098873"/>
                  <a:ext cx="872355" cy="4616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204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err="1">
                      <a:latin typeface="Georgia" panose="02040502050405020303" pitchFamily="18" charset="0"/>
                    </a:rPr>
                    <a:t>Piteå</a:t>
                  </a:r>
                  <a:endParaRPr lang="en-US" sz="2400" dirty="0">
                    <a:latin typeface="Georgia" panose="02040502050405020303" pitchFamily="18" charset="0"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FF98AF7-8EBE-6146-BDF8-6BFB643E0351}"/>
                    </a:ext>
                  </a:extLst>
                </p:cNvPr>
                <p:cNvSpPr txBox="1"/>
                <p:nvPr/>
              </p:nvSpPr>
              <p:spPr>
                <a:xfrm>
                  <a:off x="7542977" y="5600451"/>
                  <a:ext cx="1507144" cy="4616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204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err="1">
                      <a:latin typeface="Georgia" panose="02040502050405020303" pitchFamily="18" charset="0"/>
                    </a:rPr>
                    <a:t>Skellefteå</a:t>
                  </a:r>
                  <a:endParaRPr lang="en-US" sz="2400" dirty="0">
                    <a:latin typeface="Georgia" panose="02040502050405020303" pitchFamily="18" charset="0"/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01B2825-B447-0340-80BD-8BF499A7C36E}"/>
                  </a:ext>
                </a:extLst>
              </p:cNvPr>
              <p:cNvGrpSpPr/>
              <p:nvPr/>
            </p:nvGrpSpPr>
            <p:grpSpPr>
              <a:xfrm>
                <a:off x="2338633" y="990315"/>
                <a:ext cx="6311069" cy="4753364"/>
                <a:chOff x="2338633" y="990315"/>
                <a:chExt cx="6311069" cy="4753364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FEFC4E2F-BA8F-E54A-8BA4-CEC1F69DD1D2}"/>
                    </a:ext>
                  </a:extLst>
                </p:cNvPr>
                <p:cNvSpPr/>
                <p:nvPr/>
              </p:nvSpPr>
              <p:spPr>
                <a:xfrm>
                  <a:off x="2338633" y="1726903"/>
                  <a:ext cx="1558452" cy="1502228"/>
                </a:xfrm>
                <a:prstGeom prst="ellipse">
                  <a:avLst/>
                </a:prstGeom>
                <a:noFill/>
                <a:ln w="57150">
                  <a:solidFill>
                    <a:srgbClr val="00204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1DC67B02-51AB-9D49-9994-9EEC1464808B}"/>
                    </a:ext>
                  </a:extLst>
                </p:cNvPr>
                <p:cNvCxnSpPr>
                  <a:cxnSpLocks/>
                  <a:stCxn id="28" idx="0"/>
                </p:cNvCxnSpPr>
                <p:nvPr/>
              </p:nvCxnSpPr>
              <p:spPr>
                <a:xfrm flipV="1">
                  <a:off x="3117859" y="990315"/>
                  <a:ext cx="5531843" cy="736588"/>
                </a:xfrm>
                <a:prstGeom prst="line">
                  <a:avLst/>
                </a:prstGeom>
                <a:ln w="38100">
                  <a:solidFill>
                    <a:srgbClr val="00204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46C21C73-7D12-BE4A-A74C-C2AF2303F9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8869" y="3246977"/>
                  <a:ext cx="4502535" cy="2496702"/>
                </a:xfrm>
                <a:prstGeom prst="line">
                  <a:avLst/>
                </a:prstGeom>
                <a:ln w="38100">
                  <a:solidFill>
                    <a:srgbClr val="00204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97E02A0-171F-1948-861C-3B679790BBA5}"/>
                </a:ext>
              </a:extLst>
            </p:cNvPr>
            <p:cNvSpPr/>
            <p:nvPr/>
          </p:nvSpPr>
          <p:spPr>
            <a:xfrm>
              <a:off x="6335487" y="1295109"/>
              <a:ext cx="5246914" cy="5130278"/>
            </a:xfrm>
            <a:prstGeom prst="ellipse">
              <a:avLst/>
            </a:prstGeom>
            <a:noFill/>
            <a:ln w="57150">
              <a:solidFill>
                <a:srgbClr val="00204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D2D8D8AB-32BA-9142-9C2E-802A8F50536E}"/>
              </a:ext>
            </a:extLst>
          </p:cNvPr>
          <p:cNvSpPr/>
          <p:nvPr/>
        </p:nvSpPr>
        <p:spPr>
          <a:xfrm>
            <a:off x="2872102" y="4888122"/>
            <a:ext cx="1024983" cy="39421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3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B6F9-8D68-F043-919D-E75731089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Northern Sweden Communities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02C77-4085-5C4C-89AB-E6F5B8FDC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019" y="1600202"/>
            <a:ext cx="5384800" cy="452596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Luleå</a:t>
            </a:r>
            <a:endParaRPr lang="en-US" dirty="0"/>
          </a:p>
          <a:p>
            <a:pPr lvl="1"/>
            <a:r>
              <a:rPr lang="en-US" dirty="0"/>
              <a:t>77,100 population</a:t>
            </a:r>
          </a:p>
          <a:p>
            <a:pPr lvl="1"/>
            <a:r>
              <a:rPr lang="en-US" dirty="0"/>
              <a:t>University and steel town</a:t>
            </a:r>
          </a:p>
          <a:p>
            <a:pPr lvl="1"/>
            <a:r>
              <a:rPr lang="en-US" dirty="0"/>
              <a:t>Node Pole</a:t>
            </a:r>
          </a:p>
          <a:p>
            <a:pPr lvl="1"/>
            <a:r>
              <a:rPr lang="en-US" dirty="0"/>
              <a:t>Startup hub</a:t>
            </a:r>
          </a:p>
          <a:p>
            <a:r>
              <a:rPr lang="en-US" dirty="0"/>
              <a:t>Kiruna</a:t>
            </a:r>
          </a:p>
          <a:p>
            <a:pPr lvl="1"/>
            <a:r>
              <a:rPr lang="en-US" dirty="0"/>
              <a:t>23,000 population</a:t>
            </a:r>
          </a:p>
          <a:p>
            <a:pPr lvl="1"/>
            <a:r>
              <a:rPr lang="en-US" dirty="0"/>
              <a:t>Steel mine</a:t>
            </a:r>
          </a:p>
          <a:p>
            <a:pPr lvl="1"/>
            <a:r>
              <a:rPr lang="en-US" dirty="0"/>
              <a:t>Moving city center!</a:t>
            </a:r>
          </a:p>
          <a:p>
            <a:pPr lvl="1"/>
            <a:r>
              <a:rPr lang="en-US" dirty="0"/>
              <a:t>Space technology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93FAC1-AB4A-D54F-845A-ED2BF7F7E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18015" y="1600202"/>
            <a:ext cx="5384800" cy="452596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Piteå</a:t>
            </a:r>
            <a:endParaRPr lang="en-US" dirty="0"/>
          </a:p>
          <a:p>
            <a:pPr lvl="1"/>
            <a:r>
              <a:rPr lang="en-US" dirty="0"/>
              <a:t>42,000 population</a:t>
            </a:r>
          </a:p>
          <a:p>
            <a:pPr lvl="1"/>
            <a:r>
              <a:rPr lang="en-US" dirty="0"/>
              <a:t>Forestry – paper, CLT</a:t>
            </a:r>
          </a:p>
          <a:p>
            <a:pPr lvl="1"/>
            <a:r>
              <a:rPr lang="en-US" dirty="0"/>
              <a:t>Summer town – games and music</a:t>
            </a:r>
          </a:p>
          <a:p>
            <a:pPr lvl="1"/>
            <a:r>
              <a:rPr lang="en-US" dirty="0"/>
              <a:t>Clean energy production</a:t>
            </a:r>
          </a:p>
          <a:p>
            <a:r>
              <a:rPr lang="en-US" dirty="0" err="1"/>
              <a:t>Skellfeteå</a:t>
            </a:r>
            <a:endParaRPr lang="en-US" dirty="0"/>
          </a:p>
          <a:p>
            <a:pPr lvl="1"/>
            <a:r>
              <a:rPr lang="en-US" dirty="0"/>
              <a:t>72,000 population</a:t>
            </a:r>
          </a:p>
          <a:p>
            <a:pPr lvl="1"/>
            <a:r>
              <a:rPr lang="en-US" dirty="0"/>
              <a:t>Mine – high value metals</a:t>
            </a:r>
          </a:p>
          <a:p>
            <a:pPr lvl="1"/>
            <a:r>
              <a:rPr lang="en-US" dirty="0"/>
              <a:t>Battery manufacturing</a:t>
            </a:r>
          </a:p>
          <a:p>
            <a:pPr lvl="1"/>
            <a:r>
              <a:rPr lang="en-US" dirty="0"/>
              <a:t>Creative hub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BDD36-0CA9-3044-BACB-40BA30F86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58EB93-1981-E94E-BA48-3CC102C921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332085" y="2412330"/>
            <a:ext cx="2897209" cy="255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4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BA5F3-F66C-9D47-9B4B-8968712D3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Synergies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F42B2-984B-2146-81DF-86AC8E9A4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90" y="1201344"/>
            <a:ext cx="3589867" cy="5355772"/>
          </a:xfrm>
        </p:spPr>
        <p:txBody>
          <a:bodyPr>
            <a:normAutofit/>
          </a:bodyPr>
          <a:lstStyle/>
          <a:p>
            <a:r>
              <a:rPr lang="en-US" dirty="0"/>
              <a:t>Clean Tech</a:t>
            </a:r>
          </a:p>
          <a:p>
            <a:pPr lvl="1"/>
            <a:r>
              <a:rPr lang="en-US" dirty="0"/>
              <a:t>Hydro-power</a:t>
            </a:r>
          </a:p>
          <a:p>
            <a:pPr lvl="1"/>
            <a:r>
              <a:rPr lang="en-US" dirty="0"/>
              <a:t>Bio-Diesel</a:t>
            </a:r>
          </a:p>
          <a:p>
            <a:pPr lvl="1"/>
            <a:r>
              <a:rPr lang="en-US" dirty="0"/>
              <a:t>Battery</a:t>
            </a:r>
          </a:p>
          <a:p>
            <a:pPr lvl="1"/>
            <a:r>
              <a:rPr lang="en-US" dirty="0"/>
              <a:t>Wind</a:t>
            </a:r>
          </a:p>
          <a:p>
            <a:pPr lvl="1"/>
            <a:endParaRPr lang="en-US" dirty="0"/>
          </a:p>
          <a:p>
            <a:r>
              <a:rPr lang="en-US" dirty="0"/>
              <a:t>Creative</a:t>
            </a:r>
          </a:p>
          <a:p>
            <a:pPr lvl="1"/>
            <a:r>
              <a:rPr lang="en-US" dirty="0"/>
              <a:t>Music</a:t>
            </a:r>
          </a:p>
          <a:p>
            <a:pPr lvl="1"/>
            <a:r>
              <a:rPr lang="en-US" dirty="0"/>
              <a:t>Gaming</a:t>
            </a:r>
          </a:p>
          <a:p>
            <a:pPr lvl="1"/>
            <a:r>
              <a:rPr lang="en-US" dirty="0"/>
              <a:t>Be Creative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4C467-4940-4F4F-8E76-B88AC5CBF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18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0BB49E-A470-1D44-B993-7C1C2D4C1339}"/>
              </a:ext>
            </a:extLst>
          </p:cNvPr>
          <p:cNvGrpSpPr/>
          <p:nvPr/>
        </p:nvGrpSpPr>
        <p:grpSpPr>
          <a:xfrm>
            <a:off x="2029986" y="1120247"/>
            <a:ext cx="8128000" cy="5418667"/>
            <a:chOff x="2540000" y="1050662"/>
            <a:chExt cx="8128000" cy="5418667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F5ED5530-DE1F-3746-84D7-AB5A13EF238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74966597"/>
                </p:ext>
              </p:extLst>
            </p:nvPr>
          </p:nvGraphicFramePr>
          <p:xfrm>
            <a:off x="2540000" y="1050662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44B4F9-1A16-AB41-8112-FD94DABFE4B5}"/>
                </a:ext>
              </a:extLst>
            </p:cNvPr>
            <p:cNvSpPr txBox="1"/>
            <p:nvPr/>
          </p:nvSpPr>
          <p:spPr>
            <a:xfrm>
              <a:off x="5681330" y="1618938"/>
              <a:ext cx="18405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latin typeface="Georgia" panose="02040502050405020303" pitchFamily="18" charset="0"/>
                </a:rPr>
                <a:t>CleanTech</a:t>
              </a:r>
              <a:endParaRPr lang="en-US" sz="2400" b="1" dirty="0">
                <a:latin typeface="Georgia" panose="02040502050405020303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ED3581-A95A-934A-A84F-C2A226422E53}"/>
                </a:ext>
              </a:extLst>
            </p:cNvPr>
            <p:cNvSpPr txBox="1"/>
            <p:nvPr/>
          </p:nvSpPr>
          <p:spPr>
            <a:xfrm>
              <a:off x="4020115" y="3483318"/>
              <a:ext cx="20345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Georgia" panose="02040502050405020303" pitchFamily="18" charset="0"/>
                </a:rPr>
                <a:t>Automotive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9B9824-6FFB-CE4E-93BD-8F4E9DAF2D9C}"/>
                </a:ext>
              </a:extLst>
            </p:cNvPr>
            <p:cNvSpPr txBox="1"/>
            <p:nvPr/>
          </p:nvSpPr>
          <p:spPr>
            <a:xfrm>
              <a:off x="5848844" y="5347698"/>
              <a:ext cx="15055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Georgia" panose="02040502050405020303" pitchFamily="18" charset="0"/>
                </a:rPr>
                <a:t>Creative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720912-C973-F54B-9BDE-76FE587EC560}"/>
                </a:ext>
              </a:extLst>
            </p:cNvPr>
            <p:cNvSpPr txBox="1"/>
            <p:nvPr/>
          </p:nvSpPr>
          <p:spPr>
            <a:xfrm>
              <a:off x="7897093" y="3483317"/>
              <a:ext cx="9284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Georgia" panose="02040502050405020303" pitchFamily="18" charset="0"/>
                </a:rPr>
                <a:t>Data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B157198-9B6D-614B-98CA-D252D29E3062}"/>
              </a:ext>
            </a:extLst>
          </p:cNvPr>
          <p:cNvSpPr txBox="1">
            <a:spLocks/>
          </p:cNvSpPr>
          <p:nvPr/>
        </p:nvSpPr>
        <p:spPr>
          <a:xfrm>
            <a:off x="8965999" y="1201344"/>
            <a:ext cx="3269469" cy="5355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204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984807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204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204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204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</a:t>
            </a:r>
          </a:p>
          <a:p>
            <a:pPr lvl="1"/>
            <a:r>
              <a:rPr lang="en-US" dirty="0"/>
              <a:t>Storage</a:t>
            </a:r>
          </a:p>
          <a:p>
            <a:pPr lvl="1"/>
            <a:r>
              <a:rPr lang="en-US" dirty="0"/>
              <a:t>Satellite</a:t>
            </a:r>
          </a:p>
          <a:p>
            <a:pPr lvl="1"/>
            <a:r>
              <a:rPr lang="en-US" dirty="0"/>
              <a:t>Startups</a:t>
            </a:r>
          </a:p>
          <a:p>
            <a:pPr lvl="1"/>
            <a:endParaRPr lang="en-US" dirty="0"/>
          </a:p>
          <a:p>
            <a:r>
              <a:rPr lang="en-US" dirty="0"/>
              <a:t>Automotive</a:t>
            </a:r>
          </a:p>
          <a:p>
            <a:pPr lvl="1"/>
            <a:r>
              <a:rPr lang="en-US" dirty="0"/>
              <a:t>Testing</a:t>
            </a:r>
          </a:p>
          <a:p>
            <a:pPr lvl="1"/>
            <a:r>
              <a:rPr lang="en-US" dirty="0"/>
              <a:t>Tires</a:t>
            </a:r>
          </a:p>
          <a:p>
            <a:pPr lvl="1"/>
            <a:r>
              <a:rPr lang="en-US" dirty="0"/>
              <a:t>Driving culture</a:t>
            </a:r>
          </a:p>
        </p:txBody>
      </p:sp>
    </p:spTree>
    <p:extLst>
      <p:ext uri="{BB962C8B-B14F-4D97-AF65-F5344CB8AC3E}">
        <p14:creationId xmlns:p14="http://schemas.microsoft.com/office/powerpoint/2010/main" val="181990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BAEEC-2316-A44C-970B-21C9948BF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Happened in Texas Too!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67947-0470-274E-AEE8-378C033F0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2297B1B-999F-9941-A6CE-1CC8769020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4401838"/>
              </p:ext>
            </p:extLst>
          </p:nvPr>
        </p:nvGraphicFramePr>
        <p:xfrm>
          <a:off x="-1120513" y="914401"/>
          <a:ext cx="11643360" cy="5711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90AB0E1-2C7E-664D-A225-9AE06D31EA9F}"/>
              </a:ext>
            </a:extLst>
          </p:cNvPr>
          <p:cNvSpPr txBox="1"/>
          <p:nvPr/>
        </p:nvSpPr>
        <p:spPr>
          <a:xfrm>
            <a:off x="1221316" y="5811882"/>
            <a:ext cx="10136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84807"/>
                </a:solidFill>
                <a:latin typeface="Georgia" panose="02040502050405020303" pitchFamily="18" charset="0"/>
              </a:rPr>
              <a:t>Kozmetsky and City Leaders:</a:t>
            </a:r>
          </a:p>
          <a:p>
            <a:r>
              <a:rPr lang="en-US" dirty="0">
                <a:latin typeface="Georgia" panose="02040502050405020303" pitchFamily="18" charset="0"/>
              </a:rPr>
              <a:t>Starting in 1971, speaking that Austin’s identity fits as a regional technology manufacturing center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9ABD17-8FBF-2949-A246-3712A2C12B02}"/>
              </a:ext>
            </a:extLst>
          </p:cNvPr>
          <p:cNvSpPr txBox="1"/>
          <p:nvPr/>
        </p:nvSpPr>
        <p:spPr>
          <a:xfrm>
            <a:off x="2623515" y="4854298"/>
            <a:ext cx="9283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84807"/>
                </a:solidFill>
                <a:latin typeface="Georgia" panose="02040502050405020303" pitchFamily="18" charset="0"/>
              </a:rPr>
              <a:t>MCC, DELL, and </a:t>
            </a:r>
            <a:r>
              <a:rPr lang="en-US" b="1" dirty="0" err="1">
                <a:solidFill>
                  <a:srgbClr val="984807"/>
                </a:solidFill>
                <a:latin typeface="Georgia" panose="02040502050405020303" pitchFamily="18" charset="0"/>
              </a:rPr>
              <a:t>MootCorp</a:t>
            </a:r>
            <a:r>
              <a:rPr lang="en-US" b="1" dirty="0">
                <a:solidFill>
                  <a:srgbClr val="984807"/>
                </a:solidFill>
                <a:latin typeface="Georgia" panose="02040502050405020303" pitchFamily="18" charset="0"/>
              </a:rPr>
              <a:t>:</a:t>
            </a:r>
          </a:p>
          <a:p>
            <a:r>
              <a:rPr lang="en-US" dirty="0">
                <a:latin typeface="Georgia" panose="02040502050405020303" pitchFamily="18" charset="0"/>
              </a:rPr>
              <a:t>In 1983, technology design, manufacturing and business plan competition are launched.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40EE91-5AF8-F44C-8AA0-A824F5588E16}"/>
              </a:ext>
            </a:extLst>
          </p:cNvPr>
          <p:cNvSpPr txBox="1"/>
          <p:nvPr/>
        </p:nvSpPr>
        <p:spPr>
          <a:xfrm>
            <a:off x="4244591" y="4034534"/>
            <a:ext cx="782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84807"/>
                </a:solidFill>
                <a:latin typeface="Georgia" panose="02040502050405020303" pitchFamily="18" charset="0"/>
              </a:rPr>
              <a:t>Austin Technology Incubator:</a:t>
            </a:r>
          </a:p>
          <a:p>
            <a:r>
              <a:rPr lang="en-US" dirty="0">
                <a:latin typeface="Georgia" panose="02040502050405020303" pitchFamily="18" charset="0"/>
              </a:rPr>
              <a:t>Born in 1989, ATI grows startups and retains students in city.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CD164-02D1-AE47-93DC-15F3A35C3483}"/>
              </a:ext>
            </a:extLst>
          </p:cNvPr>
          <p:cNvSpPr txBox="1"/>
          <p:nvPr/>
        </p:nvSpPr>
        <p:spPr>
          <a:xfrm>
            <a:off x="7400014" y="3197068"/>
            <a:ext cx="4921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84807"/>
                </a:solidFill>
                <a:latin typeface="Georgia" panose="02040502050405020303" pitchFamily="18" charset="0"/>
              </a:rPr>
              <a:t>Tech Councils, Texas Capital Network:</a:t>
            </a:r>
          </a:p>
          <a:p>
            <a:r>
              <a:rPr lang="en-US" dirty="0">
                <a:latin typeface="Georgia" panose="02040502050405020303" pitchFamily="18" charset="0"/>
              </a:rPr>
              <a:t>Starting 1992 and 1994, organizations provide mentors and angel funding to startups.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BB603-D058-2240-B5D3-5E316CBD4000}"/>
              </a:ext>
            </a:extLst>
          </p:cNvPr>
          <p:cNvSpPr txBox="1"/>
          <p:nvPr/>
        </p:nvSpPr>
        <p:spPr>
          <a:xfrm>
            <a:off x="594967" y="1704642"/>
            <a:ext cx="2618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Georgia" panose="02040502050405020303" pitchFamily="18" charset="0"/>
              </a:rPr>
              <a:t>Austin, TX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24CF6E-07A7-A14F-9834-F89D527DA1FB}"/>
              </a:ext>
            </a:extLst>
          </p:cNvPr>
          <p:cNvSpPr/>
          <p:nvPr/>
        </p:nvSpPr>
        <p:spPr>
          <a:xfrm>
            <a:off x="9280128" y="2221678"/>
            <a:ext cx="33195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84807"/>
                </a:solidFill>
                <a:latin typeface="Georgia" panose="02040502050405020303" pitchFamily="18" charset="0"/>
              </a:rPr>
              <a:t>Startup Capital U.S.:</a:t>
            </a:r>
          </a:p>
          <a:p>
            <a:r>
              <a:rPr lang="en-US" dirty="0">
                <a:latin typeface="Georgia" panose="02040502050405020303" pitchFamily="18" charset="0"/>
              </a:rPr>
              <a:t>Post-2010, Austin becomes THE place to startup.</a:t>
            </a:r>
          </a:p>
        </p:txBody>
      </p:sp>
    </p:spTree>
    <p:extLst>
      <p:ext uri="{BB962C8B-B14F-4D97-AF65-F5344CB8AC3E}">
        <p14:creationId xmlns:p14="http://schemas.microsoft.com/office/powerpoint/2010/main" val="222691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P spid="7" grpId="0"/>
      <p:bldP spid="8" grpId="0"/>
      <p:bldP spid="9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191EF0-1CD7-9749-BD36-B6C06615E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D7012-8863-7043-9E4E-1307B087C2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E0D51-4275-9D4A-8D67-ADA90BFF55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8583"/>
            <a:ext cx="12192000" cy="7033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04D1E-2E45-CD43-8F3E-F0A11330742A}"/>
              </a:ext>
            </a:extLst>
          </p:cNvPr>
          <p:cNvSpPr txBox="1"/>
          <p:nvPr/>
        </p:nvSpPr>
        <p:spPr>
          <a:xfrm>
            <a:off x="0" y="4077212"/>
            <a:ext cx="8128000" cy="26468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Collaboration between CBBIC and IC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2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Evolved from collaboration on Connected Coast Summit Series Post-Hurricane Harvey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Strategy to improve opportunities for rural communities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Focus is on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Growing future communities…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Grounded in the collective community identity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9FC28-CEC4-1E48-AC0B-105B9B88F47F}"/>
              </a:ext>
            </a:extLst>
          </p:cNvPr>
          <p:cNvSpPr txBox="1"/>
          <p:nvPr/>
        </p:nvSpPr>
        <p:spPr>
          <a:xfrm>
            <a:off x="0" y="3158200"/>
            <a:ext cx="3235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5809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Austin, TX – An Innovation Hub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3583" y="3511827"/>
            <a:ext cx="10972800" cy="3027088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  <a:defRPr/>
            </a:pPr>
            <a:r>
              <a:rPr lang="en-US" sz="1800" b="1" dirty="0">
                <a:solidFill>
                  <a:srgbClr val="98480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Number 1, Best Places to Live in the U.S. 2019: US News and World Report</a:t>
            </a:r>
            <a:r>
              <a:rPr lang="en-US" sz="1800" b="1" dirty="0">
                <a:solidFill>
                  <a:srgbClr val="984807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(US News a</a:t>
            </a:r>
            <a:r>
              <a:rPr lang="en-US" sz="16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nd</a:t>
            </a:r>
            <a:r>
              <a:rPr lang="en-US" sz="1600" dirty="0">
                <a:solidFill>
                  <a:schemeClr val="tx1"/>
                </a:solidFill>
              </a:rPr>
              <a:t> World Report) -  </a:t>
            </a:r>
            <a:r>
              <a:rPr lang="en-US" sz="1800" u="sng" dirty="0">
                <a:solidFill>
                  <a:schemeClr val="tx1"/>
                </a:solidFill>
              </a:rPr>
              <a:t>3</a:t>
            </a:r>
            <a:r>
              <a:rPr lang="en-US" sz="1800" u="sng" baseline="30000" dirty="0">
                <a:solidFill>
                  <a:schemeClr val="tx1"/>
                </a:solidFill>
              </a:rPr>
              <a:t>rd</a:t>
            </a:r>
            <a:r>
              <a:rPr lang="en-US" sz="1800" u="sng" dirty="0">
                <a:solidFill>
                  <a:schemeClr val="tx1"/>
                </a:solidFill>
              </a:rPr>
              <a:t> straight year (</a:t>
            </a:r>
            <a:r>
              <a:rPr lang="en-US" sz="1800" u="sng" dirty="0">
                <a:solidFill>
                  <a:srgbClr val="984807"/>
                </a:solidFill>
              </a:rPr>
              <a:t>2017-2019</a:t>
            </a:r>
            <a:r>
              <a:rPr lang="en-US" sz="1800" u="sng" dirty="0">
                <a:solidFill>
                  <a:schemeClr val="tx1"/>
                </a:solidFill>
              </a:rPr>
              <a:t>)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en-US" sz="1800" dirty="0"/>
              <a:t>Five metrics: job market, value, quality of life, desirability and migration</a:t>
            </a:r>
            <a:endParaRPr lang="en-US" sz="1800" dirty="0">
              <a:solidFill>
                <a:srgbClr val="984807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>
              <a:spcAft>
                <a:spcPts val="1200"/>
              </a:spcAft>
              <a:defRPr/>
            </a:pPr>
            <a:r>
              <a:rPr lang="en-US" sz="1800" b="1" dirty="0">
                <a:solidFill>
                  <a:srgbClr val="98480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Number 1. Surge City: Best Place to Start a Business in America</a:t>
            </a:r>
            <a:r>
              <a:rPr lang="en-US" sz="1800" b="1" dirty="0">
                <a:solidFill>
                  <a:srgbClr val="984807"/>
                </a:solidFill>
              </a:rPr>
              <a:t> </a:t>
            </a:r>
            <a:r>
              <a:rPr lang="en-US" sz="1800" dirty="0"/>
              <a:t>(Inc. Magazine, January 2019)</a:t>
            </a:r>
            <a:endParaRPr lang="en-US" sz="1000" b="1" dirty="0">
              <a:solidFill>
                <a:srgbClr val="984807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>
              <a:spcAft>
                <a:spcPts val="1200"/>
              </a:spcAft>
              <a:defRPr/>
            </a:pPr>
            <a:r>
              <a:rPr lang="en-US" sz="1800" b="1" dirty="0">
                <a:solidFill>
                  <a:srgbClr val="984807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Top 3 Big Cities to Live in 2018 </a:t>
            </a:r>
            <a:r>
              <a:rPr lang="en-US" sz="1800" dirty="0"/>
              <a:t>(WalletHub; July 2018) Five metrics: affordability, economy, education and health, quality of life, safety</a:t>
            </a:r>
            <a:endParaRPr lang="en-US" sz="900" dirty="0"/>
          </a:p>
          <a:p>
            <a:pPr>
              <a:spcAft>
                <a:spcPts val="1200"/>
              </a:spcAft>
              <a:defRPr/>
            </a:pPr>
            <a:r>
              <a:rPr lang="en-US" sz="1800" b="1" dirty="0">
                <a:solidFill>
                  <a:srgbClr val="98480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Number 1. Global Cities </a:t>
            </a:r>
            <a:r>
              <a:rPr lang="en-US" sz="1800" dirty="0"/>
              <a:t>(</a:t>
            </a:r>
            <a:r>
              <a:rPr lang="en-US" sz="1800" dirty="0" err="1"/>
              <a:t>Savillis</a:t>
            </a:r>
            <a:r>
              <a:rPr lang="en-US" sz="1800" dirty="0"/>
              <a:t>, World Economic Forum, June 2017)</a:t>
            </a:r>
            <a:endParaRPr lang="en-US" sz="900" b="1" u="sng" dirty="0">
              <a:solidFill>
                <a:srgbClr val="000000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>
              <a:spcAft>
                <a:spcPts val="1200"/>
              </a:spcAft>
              <a:defRPr/>
            </a:pPr>
            <a:r>
              <a:rPr lang="en-US" sz="1800" b="1" dirty="0">
                <a:solidFill>
                  <a:srgbClr val="984807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Number 1 or 2 Startup Metro. Kauffman Foundation</a:t>
            </a:r>
            <a:r>
              <a:rPr lang="en-US" sz="1800" dirty="0"/>
              <a:t> Startup Metro Activity and Entrepreneurship Metro Activity </a:t>
            </a:r>
            <a:r>
              <a:rPr lang="mr-IN" sz="1800" dirty="0"/>
              <a:t>–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984807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2015-2017</a:t>
            </a:r>
            <a:endParaRPr lang="en-US" sz="1800" b="1" dirty="0">
              <a:hlinkClick r:id="rId8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A662-0739-5D40-BA6B-A3F5183D78C8}" type="slidenum">
              <a:rPr lang="en-US" smtClean="0"/>
              <a:t>20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8D847B-66BA-454F-B1DF-49DAF004083F}"/>
              </a:ext>
            </a:extLst>
          </p:cNvPr>
          <p:cNvGrpSpPr/>
          <p:nvPr/>
        </p:nvGrpSpPr>
        <p:grpSpPr>
          <a:xfrm>
            <a:off x="503583" y="1176889"/>
            <a:ext cx="5603131" cy="2127691"/>
            <a:chOff x="503583" y="1176889"/>
            <a:chExt cx="5603131" cy="21276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7CE6C6-2B4C-C340-B6CC-DA7062C6D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583" y="1636406"/>
              <a:ext cx="5603131" cy="166817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8262EC-C015-DC40-B957-50861DA2F366}"/>
                </a:ext>
              </a:extLst>
            </p:cNvPr>
            <p:cNvSpPr txBox="1"/>
            <p:nvPr/>
          </p:nvSpPr>
          <p:spPr>
            <a:xfrm>
              <a:off x="2771187" y="1176889"/>
              <a:ext cx="10679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eorgia" panose="02040502050405020303" pitchFamily="18" charset="0"/>
                </a:rPr>
                <a:t>1980’s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4FC75E1-DB3B-2047-BB60-340E465B5EC5}"/>
              </a:ext>
            </a:extLst>
          </p:cNvPr>
          <p:cNvGrpSpPr/>
          <p:nvPr/>
        </p:nvGrpSpPr>
        <p:grpSpPr>
          <a:xfrm>
            <a:off x="6376927" y="1176889"/>
            <a:ext cx="5470498" cy="2127691"/>
            <a:chOff x="6376927" y="1176889"/>
            <a:chExt cx="5470498" cy="212769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F2526D-41C7-1A41-985D-5419FF6E2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6927" y="1636406"/>
              <a:ext cx="5470498" cy="1668174"/>
            </a:xfrm>
            <a:prstGeom prst="rect">
              <a:avLst/>
            </a:prstGeom>
            <a:ln w="28575" cmpd="sng">
              <a:solidFill>
                <a:schemeClr val="bg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3E5047-DE3A-7C43-B06F-761FD441191D}"/>
                </a:ext>
              </a:extLst>
            </p:cNvPr>
            <p:cNvSpPr txBox="1"/>
            <p:nvPr/>
          </p:nvSpPr>
          <p:spPr>
            <a:xfrm>
              <a:off x="8737600" y="1176889"/>
              <a:ext cx="10262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eorgia" panose="02040502050405020303" pitchFamily="18" charset="0"/>
                </a:rPr>
                <a:t>Today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284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B667D-77C6-D14F-A966-F746ECF1C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IC2 Institute Regional Outcomes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0D2D127-0C9C-AF4A-94A9-D5F3DF3EE1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5924296"/>
              </p:ext>
            </p:extLst>
          </p:nvPr>
        </p:nvGraphicFramePr>
        <p:xfrm>
          <a:off x="609600" y="1128714"/>
          <a:ext cx="10972800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776942685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553929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Outcomes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814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Northern Louisiana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Set up of two Angel Investment Funds; $7.7 M raised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325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NW Arkansas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Launch of Data Science degree (UA); Focusing innovation centers of JB Hunt and Tysons to NWA; Plug and Play collaboration; UA regional entrepreneurship program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506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Northern Sweden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LTU Business programs in region and throughout EU; Startup acceleration program around SXSW; Shared student entrepreneurship programs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280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Aichi Prefecture, 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International startup marketplace program; Prefecture innovation and entrepreneurship strategy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766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Keene, 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Hannah Grimes Center initiated $200K revolving loan program for new businesses; IC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 plenary talk at Radically Rural Fall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87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Fargo, 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Creation of the </a:t>
                      </a:r>
                      <a:r>
                        <a:rPr lang="en-US" dirty="0" err="1"/>
                        <a:t>Challey</a:t>
                      </a:r>
                      <a:r>
                        <a:rPr lang="en-US" dirty="0"/>
                        <a:t> Institute’s New American Entrepreneurship program with Emerging Prairie; Student engagement in One Million Cups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593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Boise,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 speaking at Boise Startup Week Fall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46305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99742-E734-AD44-8B2C-E445990C0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3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FD70E-34E0-2C4A-AE1A-B69DFD406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“City as a Startup” Model</a:t>
            </a:r>
            <a:br>
              <a:rPr lang="en-US" dirty="0"/>
            </a:br>
            <a:r>
              <a:rPr lang="en-US" sz="4000" dirty="0">
                <a:solidFill>
                  <a:srgbClr val="984807"/>
                </a:solidFill>
              </a:rPr>
              <a:t>Identity-Based Economic Development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E441B-507D-2B4C-B3A4-AA3849DEC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B7F2F75-4F35-DF47-B444-B71114E4BC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1044468"/>
              </p:ext>
            </p:extLst>
          </p:nvPr>
        </p:nvGraphicFramePr>
        <p:xfrm>
          <a:off x="609600" y="1266825"/>
          <a:ext cx="10972800" cy="535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976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280C0D9-6891-274D-A1D6-1680640A7D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D280C0D9-6891-274D-A1D6-1680640A7D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F748EE3-4101-8947-91C7-62E00DBCA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9F748EE3-4101-8947-91C7-62E00DBCA9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B06C58-4304-0842-960A-F6B7B3699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2DB06C58-4304-0842-960A-F6B7B3699F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B7627C4-9BA6-AD41-8325-B9F7E0BB3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dgm id="{1B7627C4-9BA6-AD41-8325-B9F7E0BB3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558ACC0-6942-6A43-B9B5-51E89C4ED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4558ACC0-6942-6A43-B9B5-51E89C4ED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5E7D9B-ACD5-6442-9B08-89851E18A4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dgm id="{3E5E7D9B-ACD5-6442-9B08-89851E18A4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 rev="1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F646C-01AD-7A46-874D-27E35039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F44A7-2EE8-5F43-B5CE-57AAB9D3E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Align people, organizations and innovation into a community ecosystems to:</a:t>
            </a:r>
          </a:p>
          <a:p>
            <a:pPr lvl="1"/>
            <a:r>
              <a:rPr lang="en-US" dirty="0"/>
              <a:t>Attract talent,</a:t>
            </a:r>
          </a:p>
          <a:p>
            <a:pPr lvl="1"/>
            <a:r>
              <a:rPr lang="en-US" dirty="0"/>
              <a:t>Enhance quality of life,</a:t>
            </a:r>
          </a:p>
          <a:p>
            <a:pPr lvl="1"/>
            <a:r>
              <a:rPr lang="en-US" dirty="0"/>
              <a:t>Build economies and</a:t>
            </a:r>
          </a:p>
          <a:p>
            <a:pPr lvl="1"/>
            <a:r>
              <a:rPr lang="en-US" dirty="0"/>
              <a:t>Create shared prosperity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Grow communities resilient toward future opportunities and challenges. 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1E715-4976-8E4D-9BCE-77CB5F068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3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16033-C147-5A4C-A16F-C4F3381D9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Northern Sweden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3B489-569C-804F-BFA6-BB6AF6554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7097"/>
            <a:ext cx="10972800" cy="53557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is needed?</a:t>
            </a:r>
          </a:p>
          <a:p>
            <a:pPr lvl="1"/>
            <a:r>
              <a:rPr lang="en-US" dirty="0"/>
              <a:t>Talent – lots of it</a:t>
            </a:r>
          </a:p>
          <a:p>
            <a:pPr lvl="1"/>
            <a:r>
              <a:rPr lang="en-US" dirty="0"/>
              <a:t>Improved diversity of:</a:t>
            </a:r>
          </a:p>
          <a:p>
            <a:pPr lvl="2"/>
            <a:r>
              <a:rPr lang="en-US" dirty="0"/>
              <a:t>Restaurants;</a:t>
            </a:r>
          </a:p>
          <a:p>
            <a:pPr lvl="2"/>
            <a:r>
              <a:rPr lang="en-US" dirty="0"/>
              <a:t>Clubs;</a:t>
            </a:r>
          </a:p>
          <a:p>
            <a:pPr lvl="2"/>
            <a:r>
              <a:rPr lang="en-US" dirty="0"/>
              <a:t>Music venues and events;</a:t>
            </a:r>
          </a:p>
          <a:p>
            <a:pPr lvl="2"/>
            <a:r>
              <a:rPr lang="en-US" dirty="0"/>
              <a:t>Biking and walking trails;</a:t>
            </a:r>
          </a:p>
          <a:p>
            <a:pPr lvl="1"/>
            <a:r>
              <a:rPr lang="en-US" dirty="0"/>
              <a:t>Lateral job opportunities</a:t>
            </a:r>
          </a:p>
          <a:p>
            <a:pPr lvl="1"/>
            <a:r>
              <a:rPr lang="en-US" dirty="0"/>
              <a:t>Housing – sufficient and affordable</a:t>
            </a:r>
          </a:p>
          <a:p>
            <a:pPr lvl="1"/>
            <a:r>
              <a:rPr lang="en-US" dirty="0"/>
              <a:t>Welcoming attitude for change and new people in city</a:t>
            </a:r>
          </a:p>
          <a:p>
            <a:pPr lvl="1"/>
            <a:r>
              <a:rPr lang="en-US" dirty="0"/>
              <a:t>Engagement of traditional businesses to “give ideas a place”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A900B-4483-5744-8114-B409D0DE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E99C2F-5CF7-5B4E-9989-B3A7EDE30D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145" y="1563756"/>
            <a:ext cx="4003481" cy="30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FD70E-34E0-2C4A-AE1A-B69DFD406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“Community as a Startup” Model</a:t>
            </a:r>
            <a:br>
              <a:rPr lang="en-US" dirty="0"/>
            </a:br>
            <a:r>
              <a:rPr lang="en-US" sz="4000" dirty="0">
                <a:solidFill>
                  <a:srgbClr val="984807"/>
                </a:solidFill>
              </a:rPr>
              <a:t>Identity-Based Economic Development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2AFA2-B621-4B4F-BF3C-C9F56479A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600" dirty="0"/>
              <a:t>Discover community identity</a:t>
            </a:r>
          </a:p>
          <a:p>
            <a:pPr lvl="1"/>
            <a:r>
              <a:rPr lang="en-US" sz="3200" dirty="0"/>
              <a:t>Understand community identity</a:t>
            </a:r>
          </a:p>
          <a:p>
            <a:pPr lvl="1"/>
            <a:r>
              <a:rPr lang="en-US" sz="3200" dirty="0"/>
              <a:t>Set goals</a:t>
            </a:r>
          </a:p>
          <a:p>
            <a:pPr lvl="1"/>
            <a:r>
              <a:rPr lang="en-US" sz="3200" dirty="0"/>
              <a:t>Develop value proposition</a:t>
            </a:r>
          </a:p>
          <a:p>
            <a:r>
              <a:rPr lang="en-US" sz="3600" dirty="0"/>
              <a:t>Accelerate partnerships</a:t>
            </a:r>
          </a:p>
          <a:p>
            <a:pPr lvl="1"/>
            <a:r>
              <a:rPr lang="en-US" sz="3200" dirty="0"/>
              <a:t>Engage partnerships in region</a:t>
            </a:r>
          </a:p>
          <a:p>
            <a:pPr lvl="1"/>
            <a:r>
              <a:rPr lang="en-US" sz="3200" dirty="0"/>
              <a:t>Determine external partnerships needed</a:t>
            </a:r>
          </a:p>
          <a:p>
            <a:pPr lvl="1"/>
            <a:r>
              <a:rPr lang="en-US" sz="3200" dirty="0"/>
              <a:t>Test value proposition to join community journey</a:t>
            </a:r>
          </a:p>
          <a:p>
            <a:r>
              <a:rPr lang="en-US" sz="3600" dirty="0"/>
              <a:t>Incubate economic future</a:t>
            </a:r>
          </a:p>
          <a:p>
            <a:pPr lvl="1"/>
            <a:r>
              <a:rPr lang="en-US" sz="3200" dirty="0"/>
              <a:t>Initiate programs to grow company and talent engagement</a:t>
            </a:r>
          </a:p>
          <a:p>
            <a:pPr lvl="1"/>
            <a:r>
              <a:rPr lang="en-US" sz="3200" dirty="0"/>
              <a:t>Develop structures, organizations and services</a:t>
            </a:r>
          </a:p>
          <a:p>
            <a:pPr lvl="1"/>
            <a:r>
              <a:rPr lang="en-US" sz="3200" dirty="0"/>
              <a:t>Measure outcomes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E441B-507D-2B4C-B3A4-AA3849DEC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9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E0B58-10D6-8A48-8E76-F0A0ACB50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Discover Community Identity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7E698-690E-2A45-BB9C-8B6C018B3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Gather objective data:</a:t>
            </a:r>
          </a:p>
          <a:p>
            <a:pPr lvl="1"/>
            <a:r>
              <a:rPr lang="en-US" dirty="0"/>
              <a:t>Benchmark economic activities and performance</a:t>
            </a:r>
          </a:p>
          <a:p>
            <a:pPr lvl="1"/>
            <a:r>
              <a:rPr lang="en-US" dirty="0"/>
              <a:t>Benchmark educational activities and performance</a:t>
            </a:r>
          </a:p>
          <a:p>
            <a:r>
              <a:rPr lang="en-US" dirty="0"/>
              <a:t>Discover community:</a:t>
            </a:r>
          </a:p>
          <a:p>
            <a:pPr lvl="1"/>
            <a:r>
              <a:rPr lang="en-US" dirty="0"/>
              <a:t>Values</a:t>
            </a:r>
          </a:p>
          <a:p>
            <a:pPr lvl="1"/>
            <a:r>
              <a:rPr lang="en-US" dirty="0"/>
              <a:t>Assets and Constraints</a:t>
            </a:r>
          </a:p>
          <a:p>
            <a:pPr lvl="1"/>
            <a:r>
              <a:rPr lang="en-US" dirty="0"/>
              <a:t>Goals</a:t>
            </a:r>
          </a:p>
          <a:p>
            <a:r>
              <a:rPr lang="en-US" dirty="0"/>
              <a:t>Identify challenges and opportunities</a:t>
            </a:r>
          </a:p>
          <a:p>
            <a:r>
              <a:rPr lang="en-US" dirty="0"/>
              <a:t>Agree on business focus</a:t>
            </a:r>
          </a:p>
          <a:p>
            <a:r>
              <a:rPr lang="en-US" dirty="0"/>
              <a:t>Pivot innovation and entrepreneurial goals toward identity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40FA4-1EC9-3243-9CCF-BF84874A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0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10DE1-715C-5D4F-9104-62E2F53E7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Accelerate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AD50-EE2A-6B47-B029-D9B873487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Agree on identity-based pitch</a:t>
            </a:r>
          </a:p>
          <a:p>
            <a:r>
              <a:rPr lang="en-US" dirty="0"/>
              <a:t>Activate “5M” community: </a:t>
            </a:r>
          </a:p>
          <a:p>
            <a:pPr lvl="1"/>
            <a:r>
              <a:rPr lang="en-US" dirty="0"/>
              <a:t>Mentors, Makers, Market Access, Management and Members</a:t>
            </a:r>
          </a:p>
          <a:p>
            <a:r>
              <a:rPr lang="en-US" dirty="0"/>
              <a:t>Pitch community value proposition for:</a:t>
            </a:r>
          </a:p>
          <a:p>
            <a:pPr lvl="1"/>
            <a:r>
              <a:rPr lang="en-US" dirty="0"/>
              <a:t>Engagement of anchor companies;</a:t>
            </a:r>
          </a:p>
          <a:p>
            <a:pPr lvl="1"/>
            <a:r>
              <a:rPr lang="en-US" dirty="0"/>
              <a:t>Outside companies to consider relocation to region; and</a:t>
            </a:r>
          </a:p>
          <a:p>
            <a:pPr lvl="1"/>
            <a:r>
              <a:rPr lang="en-US" dirty="0"/>
              <a:t>Talent to come to community for career opportunities</a:t>
            </a:r>
          </a:p>
          <a:p>
            <a:r>
              <a:rPr lang="en-US" dirty="0"/>
              <a:t>Pivot pitch based on feedback</a:t>
            </a:r>
          </a:p>
          <a:p>
            <a:r>
              <a:rPr lang="en-US" dirty="0"/>
              <a:t>Pitch community value proposition at SXSW in Austin, TX:	</a:t>
            </a:r>
          </a:p>
          <a:p>
            <a:pPr lvl="1"/>
            <a:r>
              <a:rPr lang="en-US" dirty="0"/>
              <a:t>Engage regional and out-of-region partners, investors or collaborators</a:t>
            </a:r>
          </a:p>
          <a:p>
            <a:pPr lvl="1"/>
            <a:r>
              <a:rPr lang="en-US" dirty="0"/>
              <a:t>Pivot message to create magnet for companies and talent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BEEBC-1DBF-6D46-8552-3A49072CB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10DE1-715C-5D4F-9104-62E2F53E7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Incubate Economic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AD50-EE2A-6B47-B029-D9B873487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Initiate business growth programs </a:t>
            </a:r>
          </a:p>
          <a:p>
            <a:r>
              <a:rPr lang="en-US" dirty="0"/>
              <a:t>Develop support structures and services to support goals, e.g.:</a:t>
            </a:r>
          </a:p>
          <a:p>
            <a:pPr lvl="1"/>
            <a:r>
              <a:rPr lang="en-US" dirty="0"/>
              <a:t>Broadband</a:t>
            </a:r>
          </a:p>
          <a:p>
            <a:pPr lvl="1"/>
            <a:r>
              <a:rPr lang="en-US" dirty="0"/>
              <a:t>Incubation or co-working spaces</a:t>
            </a:r>
          </a:p>
          <a:p>
            <a:pPr lvl="1"/>
            <a:r>
              <a:rPr lang="en-US" dirty="0"/>
              <a:t>Funding programs – loan and equity</a:t>
            </a:r>
          </a:p>
          <a:p>
            <a:pPr lvl="1"/>
            <a:r>
              <a:rPr lang="en-US" dirty="0"/>
              <a:t>Events, etc.</a:t>
            </a:r>
          </a:p>
          <a:p>
            <a:r>
              <a:rPr lang="en-US" dirty="0"/>
              <a:t>Collaborate to link students, company owners/workers, community leaders and entrepreneurs to achieve goals</a:t>
            </a:r>
          </a:p>
          <a:p>
            <a:r>
              <a:rPr lang="en-US" dirty="0"/>
              <a:t>Recruit companies and talent according to plan</a:t>
            </a:r>
          </a:p>
          <a:p>
            <a:r>
              <a:rPr lang="en-US" dirty="0"/>
              <a:t>Measure outcomes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BEEBC-1DBF-6D46-8552-3A49072CB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B09318-0760-F041-8962-5FE1FCD02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7098"/>
            <a:ext cx="6016487" cy="5362302"/>
          </a:xfrm>
        </p:spPr>
        <p:txBody>
          <a:bodyPr>
            <a:normAutofit fontScale="92500"/>
          </a:bodyPr>
          <a:lstStyle/>
          <a:p>
            <a:r>
              <a:rPr lang="en-US" dirty="0"/>
              <a:t>“Community as a Startup” will:</a:t>
            </a:r>
          </a:p>
          <a:p>
            <a:pPr lvl="1"/>
            <a:r>
              <a:rPr lang="en-US" dirty="0"/>
              <a:t>Build on region’s core identity;</a:t>
            </a:r>
          </a:p>
          <a:p>
            <a:pPr lvl="1"/>
            <a:r>
              <a:rPr lang="en-US" dirty="0"/>
              <a:t>Focus efforts and assets;</a:t>
            </a:r>
          </a:p>
          <a:p>
            <a:pPr lvl="1"/>
            <a:r>
              <a:rPr lang="en-US" dirty="0"/>
              <a:t>Establish the regional social infrastructure to grow entrepreneurship;</a:t>
            </a:r>
          </a:p>
          <a:p>
            <a:pPr lvl="1"/>
            <a:r>
              <a:rPr lang="en-US" dirty="0"/>
              <a:t>Engage communities, industry, educational institutions, support groups and policy makers; and</a:t>
            </a:r>
          </a:p>
          <a:p>
            <a:pPr lvl="1"/>
            <a:r>
              <a:rPr lang="en-US" dirty="0"/>
              <a:t>Support new business start and recruitment.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FB363-8332-334A-8E95-91A1C54AD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29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EDABC1-909D-7248-8160-9275F57E3C2B}"/>
              </a:ext>
            </a:extLst>
          </p:cNvPr>
          <p:cNvGrpSpPr/>
          <p:nvPr/>
        </p:nvGrpSpPr>
        <p:grpSpPr>
          <a:xfrm>
            <a:off x="7518400" y="722244"/>
            <a:ext cx="3756217" cy="2605156"/>
            <a:chOff x="7518400" y="722244"/>
            <a:chExt cx="3756217" cy="260515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A7092D7-FDF5-7547-B1E8-8FAA3377885D}"/>
                </a:ext>
              </a:extLst>
            </p:cNvPr>
            <p:cNvGrpSpPr/>
            <p:nvPr/>
          </p:nvGrpSpPr>
          <p:grpSpPr>
            <a:xfrm>
              <a:off x="7518400" y="722244"/>
              <a:ext cx="3756217" cy="2605156"/>
              <a:chOff x="7861488" y="1009061"/>
              <a:chExt cx="3413129" cy="223109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5AD0106-3635-1B43-875E-00E1D848F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618235" y="1009061"/>
                <a:ext cx="1843110" cy="1305461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5B8CDFE-874F-444C-8970-6DB1F0B724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39790" y="2086496"/>
                <a:ext cx="1734827" cy="115366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6778906-0578-E54B-9DB4-6C1564408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61488" y="2108706"/>
                <a:ext cx="1678302" cy="1128674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115CAC-EEAF-DC44-8C5D-B5936F27406C}"/>
                </a:ext>
              </a:extLst>
            </p:cNvPr>
            <p:cNvSpPr txBox="1"/>
            <p:nvPr/>
          </p:nvSpPr>
          <p:spPr>
            <a:xfrm>
              <a:off x="8335532" y="1844716"/>
              <a:ext cx="2267800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Physical Infrastructure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94E31C36-5917-0840-A677-3F242FB47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of Great Opportunity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483DF7-9D5D-1046-9051-2529E4DF9D98}"/>
              </a:ext>
            </a:extLst>
          </p:cNvPr>
          <p:cNvGrpSpPr/>
          <p:nvPr/>
        </p:nvGrpSpPr>
        <p:grpSpPr>
          <a:xfrm>
            <a:off x="7225507" y="3492500"/>
            <a:ext cx="4584700" cy="2882284"/>
            <a:chOff x="7225507" y="3492500"/>
            <a:chExt cx="4584700" cy="2882284"/>
          </a:xfrm>
        </p:grpSpPr>
        <p:sp>
          <p:nvSpPr>
            <p:cNvPr id="11" name="Down Arrow 10">
              <a:extLst>
                <a:ext uri="{FF2B5EF4-FFF2-40B4-BE49-F238E27FC236}">
                  <a16:creationId xmlns:a16="http://schemas.microsoft.com/office/drawing/2014/main" id="{E8B75FA7-590A-5343-A54C-C5B1A0A9E470}"/>
                </a:ext>
              </a:extLst>
            </p:cNvPr>
            <p:cNvSpPr/>
            <p:nvPr/>
          </p:nvSpPr>
          <p:spPr>
            <a:xfrm>
              <a:off x="8978900" y="3492500"/>
              <a:ext cx="1003300" cy="484325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to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3333285-237C-CB41-A835-A6CBF2316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5507" y="4004228"/>
              <a:ext cx="4584700" cy="217620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A0FD37-B73B-6346-857E-7B774DAD60FC}"/>
                </a:ext>
              </a:extLst>
            </p:cNvPr>
            <p:cNvSpPr txBox="1"/>
            <p:nvPr/>
          </p:nvSpPr>
          <p:spPr>
            <a:xfrm>
              <a:off x="8483183" y="6005452"/>
              <a:ext cx="2210413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Human Infrastructure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573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0F595-D2BA-4949-9D7F-FCA4487D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Divides Urban and Rural Communities?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311ED-7CB6-B045-86C3-31F6D54E5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419019"/>
            <a:ext cx="5682713" cy="530245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Post Great Recession, many rural residents are “frozen in place” due to:</a:t>
            </a:r>
          </a:p>
          <a:p>
            <a:pPr lvl="1"/>
            <a:r>
              <a:rPr lang="en-US" dirty="0"/>
              <a:t>Decline in traditional industry</a:t>
            </a:r>
          </a:p>
          <a:p>
            <a:pPr lvl="1"/>
            <a:r>
              <a:rPr lang="en-US" dirty="0"/>
              <a:t>Discrepancy in housing values</a:t>
            </a:r>
          </a:p>
          <a:p>
            <a:pPr lvl="1"/>
            <a:r>
              <a:rPr lang="en-US" dirty="0"/>
              <a:t>Decreasing job growth</a:t>
            </a:r>
          </a:p>
          <a:p>
            <a:pPr lvl="1"/>
            <a:r>
              <a:rPr lang="en-US" dirty="0"/>
              <a:t>Lower personal income growth</a:t>
            </a:r>
          </a:p>
          <a:p>
            <a:pPr lvl="1"/>
            <a:r>
              <a:rPr lang="en-US" dirty="0"/>
              <a:t>Regional aging and declining birth rates</a:t>
            </a:r>
          </a:p>
          <a:p>
            <a:r>
              <a:rPr lang="en-US" dirty="0"/>
              <a:t>Key Challenges:</a:t>
            </a:r>
          </a:p>
          <a:p>
            <a:pPr lvl="1"/>
            <a:r>
              <a:rPr lang="en-US" dirty="0"/>
              <a:t>Sensitivity to economic shocks</a:t>
            </a:r>
          </a:p>
          <a:p>
            <a:pPr lvl="1"/>
            <a:r>
              <a:rPr lang="en-US" dirty="0"/>
              <a:t>Availability of and participation in technology</a:t>
            </a:r>
          </a:p>
          <a:p>
            <a:pPr lvl="1"/>
            <a:r>
              <a:rPr lang="en-US" dirty="0"/>
              <a:t>Attainment of education</a:t>
            </a:r>
          </a:p>
          <a:p>
            <a:pPr lvl="1"/>
            <a:r>
              <a:rPr lang="en-US" dirty="0"/>
              <a:t>Diversity of economic assets</a:t>
            </a:r>
          </a:p>
          <a:p>
            <a:pPr lvl="1"/>
            <a:r>
              <a:rPr lang="en-US" dirty="0"/>
              <a:t>Out-migration of population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304DF-05CA-544F-AB67-54DE00EE4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2CEECA-7959-4F40-A102-FBB675CADA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333" y="1447081"/>
            <a:ext cx="2624594" cy="2406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53F040-68CA-C046-8D3A-B80C2CF0FE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746" y="1447081"/>
            <a:ext cx="2529192" cy="240567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B91184-49B5-4B44-892C-B2769DBD34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556" y="3892515"/>
            <a:ext cx="3317382" cy="253944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3" name="Picture 12" descr="Fargo Select 1.jpg">
            <a:extLst>
              <a:ext uri="{FF2B5EF4-FFF2-40B4-BE49-F238E27FC236}">
                <a16:creationId xmlns:a16="http://schemas.microsoft.com/office/drawing/2014/main" id="{4DB4A1AC-AC69-BC4F-B3D5-95888D1019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7985" y="3912801"/>
            <a:ext cx="3339548" cy="250981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9695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D2F5B-DC77-7540-9AD2-165C5C4BA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Implementation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B99F2-C0D2-5B4D-BADC-1594F737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30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B0C84B1-5165-A644-9DAD-D5A836FA53D7}"/>
              </a:ext>
            </a:extLst>
          </p:cNvPr>
          <p:cNvCxnSpPr>
            <a:cxnSpLocks/>
          </p:cNvCxnSpPr>
          <p:nvPr/>
        </p:nvCxnSpPr>
        <p:spPr>
          <a:xfrm>
            <a:off x="609600" y="1897473"/>
            <a:ext cx="9838302" cy="41416"/>
          </a:xfrm>
          <a:prstGeom prst="straightConnector1">
            <a:avLst/>
          </a:prstGeom>
          <a:ln w="57150">
            <a:solidFill>
              <a:srgbClr val="00204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4C877EB-78C0-ED49-9B70-7BFF5610E204}"/>
              </a:ext>
            </a:extLst>
          </p:cNvPr>
          <p:cNvSpPr txBox="1"/>
          <p:nvPr/>
        </p:nvSpPr>
        <p:spPr>
          <a:xfrm>
            <a:off x="95832" y="2240337"/>
            <a:ext cx="980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984807"/>
                </a:solidFill>
              </a:rPr>
              <a:t>Program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Start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C5E320-C887-2046-B568-3567BC4BFB48}"/>
              </a:ext>
            </a:extLst>
          </p:cNvPr>
          <p:cNvSpPr txBox="1"/>
          <p:nvPr/>
        </p:nvSpPr>
        <p:spPr>
          <a:xfrm>
            <a:off x="206777" y="3180401"/>
            <a:ext cx="1595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984807"/>
                </a:solidFill>
              </a:rPr>
              <a:t>Regional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Hackathon and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Assessment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Visits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C34282-1C84-744A-9F9E-06991E37492D}"/>
              </a:ext>
            </a:extLst>
          </p:cNvPr>
          <p:cNvSpPr txBox="1"/>
          <p:nvPr/>
        </p:nvSpPr>
        <p:spPr>
          <a:xfrm>
            <a:off x="1723405" y="2276793"/>
            <a:ext cx="12886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984807"/>
                </a:solidFill>
              </a:rPr>
              <a:t>Sociological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Assessment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Report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786F77-4D1D-8C4F-80AB-84140C315476}"/>
              </a:ext>
            </a:extLst>
          </p:cNvPr>
          <p:cNvSpPr txBox="1"/>
          <p:nvPr/>
        </p:nvSpPr>
        <p:spPr>
          <a:xfrm>
            <a:off x="2531044" y="3155400"/>
            <a:ext cx="15295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984807"/>
                </a:solidFill>
              </a:rPr>
              <a:t>Economic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Benchmarking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Report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350A7-BB52-B949-B2C7-DCBA318AC1EE}"/>
              </a:ext>
            </a:extLst>
          </p:cNvPr>
          <p:cNvSpPr txBox="1"/>
          <p:nvPr/>
        </p:nvSpPr>
        <p:spPr>
          <a:xfrm>
            <a:off x="3312698" y="2269365"/>
            <a:ext cx="1582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984807"/>
                </a:solidFill>
              </a:rPr>
              <a:t>Education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Benchmarking 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Report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2CFEBB-100C-3E41-A033-44C368EFC3AB}"/>
              </a:ext>
            </a:extLst>
          </p:cNvPr>
          <p:cNvSpPr txBox="1"/>
          <p:nvPr/>
        </p:nvSpPr>
        <p:spPr>
          <a:xfrm>
            <a:off x="5087482" y="2240337"/>
            <a:ext cx="14116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984807"/>
                </a:solidFill>
              </a:rPr>
              <a:t>Austin-Based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Acceleration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Immersion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6E4C23-6A40-AA46-AA28-4A6C98F3A746}"/>
              </a:ext>
            </a:extLst>
          </p:cNvPr>
          <p:cNvSpPr txBox="1"/>
          <p:nvPr/>
        </p:nvSpPr>
        <p:spPr>
          <a:xfrm>
            <a:off x="6536185" y="3180401"/>
            <a:ext cx="1934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984807"/>
                </a:solidFill>
              </a:rPr>
              <a:t>Regional Roadmap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Development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6C7D67-4796-5343-880F-C7FA9FC26BCF}"/>
              </a:ext>
            </a:extLst>
          </p:cNvPr>
          <p:cNvSpPr txBox="1"/>
          <p:nvPr/>
        </p:nvSpPr>
        <p:spPr>
          <a:xfrm>
            <a:off x="7517774" y="2240337"/>
            <a:ext cx="20444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984807"/>
                </a:solidFill>
              </a:rPr>
              <a:t>Acceleration Report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With Incubation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Roadmap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3AB474-7432-8D48-A5A0-1784487569F7}"/>
              </a:ext>
            </a:extLst>
          </p:cNvPr>
          <p:cNvSpPr txBox="1"/>
          <p:nvPr/>
        </p:nvSpPr>
        <p:spPr>
          <a:xfrm>
            <a:off x="10625875" y="3180401"/>
            <a:ext cx="1378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984807"/>
                </a:solidFill>
              </a:rPr>
              <a:t>Program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Assessments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07A135-47C8-FB49-9F89-EFD1F5625C01}"/>
              </a:ext>
            </a:extLst>
          </p:cNvPr>
          <p:cNvCxnSpPr/>
          <p:nvPr/>
        </p:nvCxnSpPr>
        <p:spPr>
          <a:xfrm>
            <a:off x="617852" y="1897473"/>
            <a:ext cx="0" cy="313836"/>
          </a:xfrm>
          <a:prstGeom prst="line">
            <a:avLst/>
          </a:prstGeom>
          <a:ln>
            <a:solidFill>
              <a:srgbClr val="0020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AA8E9C9-1162-C54A-BE2C-9D80922091C0}"/>
              </a:ext>
            </a:extLst>
          </p:cNvPr>
          <p:cNvCxnSpPr>
            <a:cxnSpLocks/>
          </p:cNvCxnSpPr>
          <p:nvPr/>
        </p:nvCxnSpPr>
        <p:spPr>
          <a:xfrm>
            <a:off x="1004591" y="1897473"/>
            <a:ext cx="1" cy="1253900"/>
          </a:xfrm>
          <a:prstGeom prst="line">
            <a:avLst/>
          </a:prstGeom>
          <a:ln>
            <a:solidFill>
              <a:srgbClr val="0020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56278C-75A7-EC40-9669-262D56E2DCB7}"/>
              </a:ext>
            </a:extLst>
          </p:cNvPr>
          <p:cNvCxnSpPr>
            <a:cxnSpLocks/>
          </p:cNvCxnSpPr>
          <p:nvPr/>
        </p:nvCxnSpPr>
        <p:spPr>
          <a:xfrm>
            <a:off x="2367716" y="1897473"/>
            <a:ext cx="0" cy="329334"/>
          </a:xfrm>
          <a:prstGeom prst="line">
            <a:avLst/>
          </a:prstGeom>
          <a:ln>
            <a:solidFill>
              <a:srgbClr val="0020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03CE58A-840B-B04C-9DD4-ED144A6CC9B9}"/>
              </a:ext>
            </a:extLst>
          </p:cNvPr>
          <p:cNvCxnSpPr>
            <a:cxnSpLocks/>
          </p:cNvCxnSpPr>
          <p:nvPr/>
        </p:nvCxnSpPr>
        <p:spPr>
          <a:xfrm flipH="1">
            <a:off x="4094748" y="1897473"/>
            <a:ext cx="9192" cy="329334"/>
          </a:xfrm>
          <a:prstGeom prst="line">
            <a:avLst/>
          </a:prstGeom>
          <a:ln>
            <a:solidFill>
              <a:srgbClr val="0020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58AFA2A-15F4-4E49-8DD2-F5EC341D1D1B}"/>
              </a:ext>
            </a:extLst>
          </p:cNvPr>
          <p:cNvCxnSpPr>
            <a:cxnSpLocks/>
          </p:cNvCxnSpPr>
          <p:nvPr/>
        </p:nvCxnSpPr>
        <p:spPr>
          <a:xfrm>
            <a:off x="7525455" y="1897473"/>
            <a:ext cx="1" cy="1253900"/>
          </a:xfrm>
          <a:prstGeom prst="line">
            <a:avLst/>
          </a:prstGeom>
          <a:ln>
            <a:solidFill>
              <a:srgbClr val="0020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8F54E6-935D-094C-BBEA-23BB40375136}"/>
              </a:ext>
            </a:extLst>
          </p:cNvPr>
          <p:cNvCxnSpPr>
            <a:cxnSpLocks/>
          </p:cNvCxnSpPr>
          <p:nvPr/>
        </p:nvCxnSpPr>
        <p:spPr>
          <a:xfrm>
            <a:off x="11315499" y="1926501"/>
            <a:ext cx="1" cy="1253900"/>
          </a:xfrm>
          <a:prstGeom prst="line">
            <a:avLst/>
          </a:prstGeom>
          <a:ln>
            <a:solidFill>
              <a:srgbClr val="0020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D28E289-4A64-AA47-ABCB-F798767ACE1D}"/>
              </a:ext>
            </a:extLst>
          </p:cNvPr>
          <p:cNvCxnSpPr>
            <a:cxnSpLocks/>
          </p:cNvCxnSpPr>
          <p:nvPr/>
        </p:nvCxnSpPr>
        <p:spPr>
          <a:xfrm>
            <a:off x="10447902" y="1926501"/>
            <a:ext cx="894687" cy="0"/>
          </a:xfrm>
          <a:prstGeom prst="straightConnector1">
            <a:avLst/>
          </a:prstGeom>
          <a:ln w="57150">
            <a:solidFill>
              <a:srgbClr val="00204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79EBEE5-E232-A44E-B207-D65BFA68F5D9}"/>
              </a:ext>
            </a:extLst>
          </p:cNvPr>
          <p:cNvCxnSpPr>
            <a:cxnSpLocks/>
          </p:cNvCxnSpPr>
          <p:nvPr/>
        </p:nvCxnSpPr>
        <p:spPr>
          <a:xfrm>
            <a:off x="3294812" y="1897473"/>
            <a:ext cx="0" cy="1266194"/>
          </a:xfrm>
          <a:prstGeom prst="line">
            <a:avLst/>
          </a:prstGeom>
          <a:ln>
            <a:solidFill>
              <a:srgbClr val="0020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FB4E3F-E3EE-0B4B-8A40-B7582734A9C8}"/>
              </a:ext>
            </a:extLst>
          </p:cNvPr>
          <p:cNvCxnSpPr/>
          <p:nvPr/>
        </p:nvCxnSpPr>
        <p:spPr>
          <a:xfrm>
            <a:off x="5822312" y="1897473"/>
            <a:ext cx="0" cy="313836"/>
          </a:xfrm>
          <a:prstGeom prst="line">
            <a:avLst/>
          </a:prstGeom>
          <a:ln>
            <a:solidFill>
              <a:srgbClr val="0020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FF5EA5-FDBB-4A47-A71A-EFE6554D5803}"/>
              </a:ext>
            </a:extLst>
          </p:cNvPr>
          <p:cNvCxnSpPr/>
          <p:nvPr/>
        </p:nvCxnSpPr>
        <p:spPr>
          <a:xfrm>
            <a:off x="8491591" y="1912971"/>
            <a:ext cx="0" cy="313836"/>
          </a:xfrm>
          <a:prstGeom prst="line">
            <a:avLst/>
          </a:prstGeom>
          <a:ln>
            <a:solidFill>
              <a:srgbClr val="0020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4">
            <a:extLst>
              <a:ext uri="{FF2B5EF4-FFF2-40B4-BE49-F238E27FC236}">
                <a16:creationId xmlns:a16="http://schemas.microsoft.com/office/drawing/2014/main" id="{32DDBE67-9798-0B43-9EE0-887B00725574}"/>
              </a:ext>
            </a:extLst>
          </p:cNvPr>
          <p:cNvSpPr txBox="1">
            <a:spLocks/>
          </p:cNvSpPr>
          <p:nvPr/>
        </p:nvSpPr>
        <p:spPr>
          <a:xfrm>
            <a:off x="1162680" y="4550417"/>
            <a:ext cx="9866640" cy="2307583"/>
          </a:xfrm>
          <a:prstGeom prst="rect">
            <a:avLst/>
          </a:prstGeom>
        </p:spPr>
        <p:txBody>
          <a:bodyPr numCol="2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984807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2041"/>
                </a:solidFill>
              </a:rPr>
              <a:t>Follow-up Program Launch</a:t>
            </a:r>
          </a:p>
          <a:p>
            <a:pPr lvl="1"/>
            <a:r>
              <a:rPr lang="en-US" sz="2400" dirty="0"/>
              <a:t>Hack Community Identity</a:t>
            </a:r>
          </a:p>
          <a:p>
            <a:pPr lvl="1"/>
            <a:r>
              <a:rPr lang="en-US" sz="2400" dirty="0"/>
              <a:t>Accelerate Partnerships</a:t>
            </a:r>
          </a:p>
          <a:p>
            <a:pPr lvl="1"/>
            <a:r>
              <a:rPr lang="en-US" sz="2400" dirty="0"/>
              <a:t>Incubate Economic Future</a:t>
            </a:r>
          </a:p>
          <a:p>
            <a:r>
              <a:rPr lang="en-US" sz="2800" dirty="0">
                <a:solidFill>
                  <a:srgbClr val="002041"/>
                </a:solidFill>
              </a:rPr>
              <a:t>Program Assessment</a:t>
            </a:r>
          </a:p>
          <a:p>
            <a:pPr lvl="1"/>
            <a:r>
              <a:rPr lang="en-US" sz="2400" dirty="0"/>
              <a:t>Measure Key Outputs</a:t>
            </a:r>
          </a:p>
          <a:p>
            <a:pPr lvl="1"/>
            <a:r>
              <a:rPr lang="en-US" sz="2400" dirty="0"/>
              <a:t>Compare with Benchmark</a:t>
            </a:r>
          </a:p>
          <a:p>
            <a:pPr lvl="1"/>
            <a:r>
              <a:rPr lang="en-US" sz="2400" dirty="0"/>
              <a:t>Recommend Refinements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AAA9AF-8450-8B4F-A83B-6B69E3301591}"/>
              </a:ext>
            </a:extLst>
          </p:cNvPr>
          <p:cNvSpPr txBox="1"/>
          <p:nvPr/>
        </p:nvSpPr>
        <p:spPr>
          <a:xfrm>
            <a:off x="31759" y="1194345"/>
            <a:ext cx="82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Month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927D8F-8001-7942-92D4-5642DFB92BCD}"/>
              </a:ext>
            </a:extLst>
          </p:cNvPr>
          <p:cNvSpPr txBox="1"/>
          <p:nvPr/>
        </p:nvSpPr>
        <p:spPr>
          <a:xfrm>
            <a:off x="533331" y="1489052"/>
            <a:ext cx="10088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	        2	        3	       4	               5	              6	            7	           8	          9		10		11		12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A75284-5D2F-F94F-AD27-44995807E5AD}"/>
              </a:ext>
            </a:extLst>
          </p:cNvPr>
          <p:cNvSpPr txBox="1"/>
          <p:nvPr/>
        </p:nvSpPr>
        <p:spPr>
          <a:xfrm>
            <a:off x="9185565" y="3238309"/>
            <a:ext cx="11876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984807"/>
                </a:solidFill>
              </a:rPr>
              <a:t>Incubation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Program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Launch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48B5841-777B-D742-9F7C-AB6010E308D1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9774509" y="1953003"/>
            <a:ext cx="4873" cy="1285306"/>
          </a:xfrm>
          <a:prstGeom prst="line">
            <a:avLst/>
          </a:prstGeom>
          <a:ln>
            <a:solidFill>
              <a:srgbClr val="0020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51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1120D-417E-4C1E-91B4-FD99BF87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are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997E1-F7DC-4733-AD09-7BEE5A558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Launch in Coastal Bend Region</a:t>
            </a:r>
          </a:p>
          <a:p>
            <a:r>
              <a:rPr lang="en-US" dirty="0"/>
              <a:t>Build Rockport as the showcase model with persistence</a:t>
            </a:r>
          </a:p>
          <a:p>
            <a:r>
              <a:rPr lang="en-US" dirty="0"/>
              <a:t>Facilitate Future Communities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7B7BF-E400-42FE-8560-7BDC84F4F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FBF8C-20A5-E947-8476-D760B9E56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Your Future Be?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D98AE-0A04-7449-A2F7-011D0CE21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32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7E3300-4B05-8842-93F6-B163E7569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642" y="1781037"/>
            <a:ext cx="5960717" cy="395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CD25AF-4691-C74D-9FA2-F82C548D78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5758" y="564658"/>
            <a:ext cx="2535578" cy="131963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1B4DC92-338A-2E4A-8800-F8E8625EE096}"/>
              </a:ext>
            </a:extLst>
          </p:cNvPr>
          <p:cNvGrpSpPr/>
          <p:nvPr/>
        </p:nvGrpSpPr>
        <p:grpSpPr>
          <a:xfrm>
            <a:off x="362140" y="2535059"/>
            <a:ext cx="11547109" cy="2372178"/>
            <a:chOff x="171253" y="1987882"/>
            <a:chExt cx="11547109" cy="237217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2CBCA03-7A7F-1647-BD16-993CE10A5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1253" y="1987882"/>
              <a:ext cx="3297146" cy="19541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B5056E-F774-F24F-9FB1-33C6EE600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7647" y="3048107"/>
              <a:ext cx="2746442" cy="896565"/>
            </a:xfrm>
            <a:prstGeom prst="rect">
              <a:avLst/>
            </a:prstGeom>
          </p:spPr>
        </p:pic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D7F8D479-1113-C943-9EE6-F6553B5791BE}"/>
                </a:ext>
              </a:extLst>
            </p:cNvPr>
            <p:cNvSpPr/>
            <p:nvPr/>
          </p:nvSpPr>
          <p:spPr>
            <a:xfrm flipV="1">
              <a:off x="8971920" y="3115347"/>
              <a:ext cx="726261" cy="99945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3882E20-9E0B-2444-A993-1C828A857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10188" y="3115347"/>
              <a:ext cx="2408174" cy="847671"/>
            </a:xfrm>
            <a:prstGeom prst="rect">
              <a:avLst/>
            </a:prstGeom>
          </p:spPr>
        </p:pic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32B4EFEF-B32B-AD4A-BC36-AE654AF4580D}"/>
                </a:ext>
              </a:extLst>
            </p:cNvPr>
            <p:cNvSpPr/>
            <p:nvPr/>
          </p:nvSpPr>
          <p:spPr>
            <a:xfrm flipV="1">
              <a:off x="6345643" y="2964977"/>
              <a:ext cx="388464" cy="99945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F07D80-6D06-3F49-910B-645CAD1685E5}"/>
                </a:ext>
              </a:extLst>
            </p:cNvPr>
            <p:cNvSpPr txBox="1"/>
            <p:nvPr/>
          </p:nvSpPr>
          <p:spPr>
            <a:xfrm>
              <a:off x="955964" y="3990728"/>
              <a:ext cx="19912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eorgia" panose="02040502050405020303" pitchFamily="18" charset="0"/>
                </a:rPr>
                <a:t>Technology Cities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C90F4F-C337-BE44-8E50-E1C3CE6906FD}"/>
                </a:ext>
              </a:extLst>
            </p:cNvPr>
            <p:cNvSpPr txBox="1"/>
            <p:nvPr/>
          </p:nvSpPr>
          <p:spPr>
            <a:xfrm>
              <a:off x="4095155" y="3990728"/>
              <a:ext cx="1609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eorgia" panose="02040502050405020303" pitchFamily="18" charset="0"/>
                </a:rPr>
                <a:t>Remote Cities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22F2C2-8944-2E4C-932C-2936584DF0F2}"/>
                </a:ext>
              </a:extLst>
            </p:cNvPr>
            <p:cNvSpPr txBox="1"/>
            <p:nvPr/>
          </p:nvSpPr>
          <p:spPr>
            <a:xfrm>
              <a:off x="7251901" y="3990728"/>
              <a:ext cx="1396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eorgia" panose="02040502050405020303" pitchFamily="18" charset="0"/>
                </a:rPr>
                <a:t>Small Cities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4D67DE-75BB-6A43-977E-1C2844918FD9}"/>
                </a:ext>
              </a:extLst>
            </p:cNvPr>
            <p:cNvSpPr txBox="1"/>
            <p:nvPr/>
          </p:nvSpPr>
          <p:spPr>
            <a:xfrm>
              <a:off x="9529839" y="3990728"/>
              <a:ext cx="2188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eorgia" panose="02040502050405020303" pitchFamily="18" charset="0"/>
                </a:rPr>
                <a:t>Rural Communities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8949BDE-AC57-1443-A87F-A51A8F556F46}"/>
                </a:ext>
              </a:extLst>
            </p:cNvPr>
            <p:cNvGrpSpPr/>
            <p:nvPr/>
          </p:nvGrpSpPr>
          <p:grpSpPr>
            <a:xfrm>
              <a:off x="3394892" y="2001737"/>
              <a:ext cx="3144983" cy="2084049"/>
              <a:chOff x="1454727" y="4657886"/>
              <a:chExt cx="3144983" cy="124581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DE0AFC0-1D60-594C-8B7D-15BFB3D25C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28234" y="4657886"/>
                <a:ext cx="3071476" cy="1245818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6792FD8-F243-9D48-8556-A17D1E154E71}"/>
                  </a:ext>
                </a:extLst>
              </p:cNvPr>
              <p:cNvSpPr/>
              <p:nvPr/>
            </p:nvSpPr>
            <p:spPr>
              <a:xfrm>
                <a:off x="1454727" y="4932218"/>
                <a:ext cx="1110973" cy="3463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6DD101DE-CA22-C54C-8CD9-F8A450E422E0}"/>
                </a:ext>
              </a:extLst>
            </p:cNvPr>
            <p:cNvSpPr/>
            <p:nvPr/>
          </p:nvSpPr>
          <p:spPr>
            <a:xfrm flipV="1">
              <a:off x="3280586" y="2991274"/>
              <a:ext cx="388464" cy="99945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2AD31C9-C072-E247-AF96-0C867B19B33E}"/>
              </a:ext>
            </a:extLst>
          </p:cNvPr>
          <p:cNvSpPr txBox="1"/>
          <p:nvPr/>
        </p:nvSpPr>
        <p:spPr>
          <a:xfrm>
            <a:off x="79389" y="4969754"/>
            <a:ext cx="12112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2041"/>
                </a:solidFill>
                <a:latin typeface="Georgia" panose="02040502050405020303" pitchFamily="18" charset="0"/>
              </a:rPr>
              <a:t>Activating Innovation, Creativity and Capital; Addressing Challenges in All Communities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29FB83-E0DF-5A4B-A4C5-35B31405FDBF}"/>
              </a:ext>
            </a:extLst>
          </p:cNvPr>
          <p:cNvSpPr/>
          <p:nvPr/>
        </p:nvSpPr>
        <p:spPr>
          <a:xfrm>
            <a:off x="6096000" y="5394970"/>
            <a:ext cx="476160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400" dirty="0">
                <a:solidFill>
                  <a:srgbClr val="984807"/>
                </a:solidFill>
                <a:cs typeface="Century Gothic" charset="0"/>
              </a:rPr>
              <a:t>Russell </a:t>
            </a:r>
            <a:r>
              <a:rPr lang="en-US" sz="2400" dirty="0" err="1">
                <a:solidFill>
                  <a:srgbClr val="984807"/>
                </a:solidFill>
                <a:cs typeface="Century Gothic" charset="0"/>
              </a:rPr>
              <a:t>Franques</a:t>
            </a:r>
            <a:endParaRPr lang="en-US" sz="2400" dirty="0">
              <a:solidFill>
                <a:srgbClr val="984807"/>
              </a:solidFill>
              <a:cs typeface="Century Gothic" charset="0"/>
            </a:endParaRPr>
          </a:p>
          <a:p>
            <a:pPr marL="0" lvl="1" algn="ctr"/>
            <a:r>
              <a:rPr lang="en-US" dirty="0">
                <a:cs typeface="Century Gothic" charset="0"/>
              </a:rPr>
              <a:t>Director </a:t>
            </a:r>
          </a:p>
          <a:p>
            <a:pPr marL="0" lvl="1" algn="ctr"/>
            <a:r>
              <a:rPr lang="en-US" dirty="0">
                <a:cs typeface="Century Gothic" charset="0"/>
                <a:hlinkClick r:id="rId8"/>
              </a:rPr>
              <a:t>Russell.Fanques@tamucc.edu</a:t>
            </a:r>
            <a:r>
              <a:rPr lang="en-US" dirty="0">
                <a:cs typeface="Century Gothic" charset="0"/>
              </a:rPr>
              <a:t>; +1-361-825-3525</a:t>
            </a:r>
          </a:p>
          <a:p>
            <a:pPr marL="0" lvl="1" algn="ctr"/>
            <a:r>
              <a:rPr lang="en-US" dirty="0" err="1">
                <a:cs typeface="Century Gothic" charset="0"/>
              </a:rPr>
              <a:t>cbbic.tamucc.edu</a:t>
            </a:r>
            <a:endParaRPr lang="en-US" i="1" dirty="0">
              <a:cs typeface="Century Gothic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0C83B2-DDC6-4346-A372-4BE64843708A}"/>
              </a:ext>
            </a:extLst>
          </p:cNvPr>
          <p:cNvSpPr txBox="1"/>
          <p:nvPr/>
        </p:nvSpPr>
        <p:spPr>
          <a:xfrm>
            <a:off x="3659286" y="1600584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84807"/>
                </a:solidFill>
                <a:latin typeface="Georgia" panose="02040502050405020303" pitchFamily="18" charset="0"/>
              </a:rPr>
              <a:t>@</a:t>
            </a:r>
            <a:r>
              <a:rPr lang="en-US" dirty="0" err="1">
                <a:solidFill>
                  <a:srgbClr val="984807"/>
                </a:solidFill>
                <a:latin typeface="Georgia" panose="02040502050405020303" pitchFamily="18" charset="0"/>
              </a:rPr>
              <a:t>UTAustin</a:t>
            </a:r>
            <a:endParaRPr lang="en-US" dirty="0">
              <a:solidFill>
                <a:srgbClr val="984807"/>
              </a:solidFill>
              <a:latin typeface="Georgia" panose="02040502050405020303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F462B99-D482-884F-9E85-164781871C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6249" y="-824777"/>
            <a:ext cx="4293715" cy="4293715"/>
          </a:xfrm>
          <a:prstGeom prst="rect">
            <a:avLst/>
          </a:prstGeom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0" y="662615"/>
            <a:ext cx="12192000" cy="0"/>
          </a:xfrm>
          <a:prstGeom prst="line">
            <a:avLst/>
          </a:prstGeom>
          <a:ln w="57150" cmpd="sng">
            <a:solidFill>
              <a:srgbClr val="BA580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5561" y="1507253"/>
            <a:ext cx="10600267" cy="2060213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rgbClr val="002041"/>
                </a:solidFill>
              </a:rPr>
              <a:t>Re-Thinking </a:t>
            </a:r>
            <a:r>
              <a:rPr lang="en-US" sz="4200" dirty="0"/>
              <a:t>Entrepreneurship</a:t>
            </a:r>
            <a:br>
              <a:rPr lang="en-US" sz="4200" dirty="0"/>
            </a:br>
            <a:r>
              <a:rPr lang="en-US" sz="4200" dirty="0"/>
              <a:t>Rural Communities as Start Ups</a:t>
            </a:r>
            <a:endParaRPr lang="en-US" sz="4200" dirty="0">
              <a:solidFill>
                <a:srgbClr val="00204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D3BD04-E7AD-3645-9575-FFF64F09CB80}"/>
              </a:ext>
            </a:extLst>
          </p:cNvPr>
          <p:cNvSpPr/>
          <p:nvPr/>
        </p:nvSpPr>
        <p:spPr>
          <a:xfrm>
            <a:off x="1383323" y="5394970"/>
            <a:ext cx="476160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400" dirty="0">
                <a:solidFill>
                  <a:srgbClr val="984807"/>
                </a:solidFill>
                <a:cs typeface="Century Gothic" charset="0"/>
              </a:rPr>
              <a:t>Gregory P. Pogue, Ph.D.</a:t>
            </a:r>
          </a:p>
          <a:p>
            <a:pPr marL="0" lvl="1" algn="ctr"/>
            <a:r>
              <a:rPr lang="en-US" dirty="0">
                <a:cs typeface="Century Gothic" charset="0"/>
              </a:rPr>
              <a:t>Deputy Executive Director </a:t>
            </a:r>
          </a:p>
          <a:p>
            <a:pPr marL="0" lvl="1" algn="ctr"/>
            <a:r>
              <a:rPr lang="en-US" dirty="0">
                <a:cs typeface="Century Gothic" charset="0"/>
                <a:hlinkClick r:id="rId10"/>
              </a:rPr>
              <a:t>gpogue@ic2.utexas.edu</a:t>
            </a:r>
            <a:r>
              <a:rPr lang="en-US" dirty="0">
                <a:cs typeface="Century Gothic" charset="0"/>
              </a:rPr>
              <a:t>; +1-512-560-3717</a:t>
            </a:r>
          </a:p>
          <a:p>
            <a:pPr marL="0" lvl="1" algn="ctr"/>
            <a:r>
              <a:rPr lang="en-US" dirty="0">
                <a:cs typeface="Century Gothic" charset="0"/>
              </a:rPr>
              <a:t>ic2.utexas.edu</a:t>
            </a:r>
            <a:endParaRPr lang="en-US" i="1" dirty="0"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76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We Engaging in this Divide?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02228"/>
            <a:ext cx="10972800" cy="535577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/>
              <a:t>Driving Force: 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/>
              <a:t>Identify unstructured problems, complex economic issues,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/>
              <a:t>Gain deep understanding 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/>
              <a:t>Create models 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/>
              <a:t>Test, iterate and create economic impact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/>
              <a:t>Historic Focus: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/>
              <a:t>Uniting innovation, creativity and capital to impact regional economies 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/>
              <a:t>Developing an innovation ecosystem model facilitating startup creation in urban environments containing research universities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/>
              <a:t>New Initiative: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/>
              <a:t>Developing new innovation ecosystem models for rural and remote cities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200" dirty="0"/>
              <a:t>Catalyzing programs to enhance competitiveness, wealth creation and future outcomes in these regions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34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989CD7-3F4A-E14B-994C-4D0DEF5707A0}"/>
              </a:ext>
            </a:extLst>
          </p:cNvPr>
          <p:cNvSpPr txBox="1"/>
          <p:nvPr/>
        </p:nvSpPr>
        <p:spPr>
          <a:xfrm>
            <a:off x="9634659" y="2384128"/>
            <a:ext cx="19351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2041"/>
                </a:solidFill>
                <a:latin typeface="Georgia" panose="02040502050405020303" pitchFamily="18" charset="0"/>
              </a:rPr>
              <a:t>Innovation</a:t>
            </a:r>
          </a:p>
          <a:p>
            <a:pPr algn="ctr"/>
            <a:r>
              <a:rPr lang="en-US" sz="2800" dirty="0">
                <a:solidFill>
                  <a:srgbClr val="002041"/>
                </a:solidFill>
                <a:latin typeface="Georgia" panose="02040502050405020303" pitchFamily="18" charset="0"/>
              </a:rPr>
              <a:t>Creativity</a:t>
            </a:r>
          </a:p>
          <a:p>
            <a:pPr algn="ctr"/>
            <a:r>
              <a:rPr lang="en-US" sz="2800" dirty="0">
                <a:solidFill>
                  <a:srgbClr val="002041"/>
                </a:solidFill>
                <a:latin typeface="Georgia" panose="02040502050405020303" pitchFamily="18" charset="0"/>
              </a:rPr>
              <a:t>Capital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DA11776-26C4-AE42-94AA-855B279B5D37}"/>
              </a:ext>
            </a:extLst>
          </p:cNvPr>
          <p:cNvGrpSpPr/>
          <p:nvPr/>
        </p:nvGrpSpPr>
        <p:grpSpPr>
          <a:xfrm>
            <a:off x="9104647" y="784186"/>
            <a:ext cx="3087353" cy="1815760"/>
            <a:chOff x="4828210" y="532484"/>
            <a:chExt cx="2535578" cy="13441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D36291-896C-3641-A5E8-E7D762EBF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8210" y="532484"/>
              <a:ext cx="2535578" cy="13196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5C0DF0-278C-C34D-9F46-AFDC51B55E5D}"/>
                </a:ext>
              </a:extLst>
            </p:cNvPr>
            <p:cNvSpPr txBox="1"/>
            <p:nvPr/>
          </p:nvSpPr>
          <p:spPr>
            <a:xfrm>
              <a:off x="5401738" y="1507254"/>
              <a:ext cx="1388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84807"/>
                  </a:solidFill>
                  <a:latin typeface="Georgia" panose="02040502050405020303" pitchFamily="18" charset="0"/>
                </a:rPr>
                <a:t>@</a:t>
              </a:r>
              <a:r>
                <a:rPr lang="en-US" dirty="0" err="1">
                  <a:solidFill>
                    <a:srgbClr val="984807"/>
                  </a:solidFill>
                  <a:latin typeface="Georgia" panose="02040502050405020303" pitchFamily="18" charset="0"/>
                </a:rPr>
                <a:t>UTAustin</a:t>
              </a:r>
              <a:endParaRPr lang="en-US" dirty="0">
                <a:solidFill>
                  <a:srgbClr val="984807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324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7227-C8BE-4745-BA4B-BC79846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 Community Strategy Identified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286D8-4344-884C-A5E5-DE4C9852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5DC14-3CEE-5D48-92AE-3DFF0246340F}"/>
              </a:ext>
            </a:extLst>
          </p:cNvPr>
          <p:cNvSpPr txBox="1"/>
          <p:nvPr/>
        </p:nvSpPr>
        <p:spPr>
          <a:xfrm>
            <a:off x="1899792" y="2544076"/>
            <a:ext cx="42672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F</a:t>
            </a:r>
          </a:p>
          <a:p>
            <a:pPr algn="ctr"/>
            <a:r>
              <a:rPr lang="en-US" sz="2800" b="1" dirty="0"/>
              <a:t>O</a:t>
            </a:r>
          </a:p>
          <a:p>
            <a:pPr algn="ctr"/>
            <a:r>
              <a:rPr lang="en-US" sz="2800" b="1" dirty="0"/>
              <a:t>C</a:t>
            </a:r>
          </a:p>
          <a:p>
            <a:pPr algn="ctr"/>
            <a:r>
              <a:rPr lang="en-US" sz="2800" b="1" dirty="0"/>
              <a:t>U</a:t>
            </a:r>
          </a:p>
          <a:p>
            <a:pPr algn="ctr"/>
            <a:r>
              <a:rPr lang="en-US" sz="2800" b="1" dirty="0"/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28351E-A564-2246-BE95-F9DFC3E7722A}"/>
              </a:ext>
            </a:extLst>
          </p:cNvPr>
          <p:cNvSpPr txBox="1"/>
          <p:nvPr/>
        </p:nvSpPr>
        <p:spPr>
          <a:xfrm>
            <a:off x="3617831" y="2113189"/>
            <a:ext cx="421911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D</a:t>
            </a:r>
          </a:p>
          <a:p>
            <a:pPr algn="ctr"/>
            <a:r>
              <a:rPr lang="en-US" sz="2800" b="1" dirty="0"/>
              <a:t>E</a:t>
            </a:r>
          </a:p>
          <a:p>
            <a:pPr algn="ctr"/>
            <a:r>
              <a:rPr lang="en-US" sz="2800" b="1" dirty="0"/>
              <a:t>N</a:t>
            </a:r>
          </a:p>
          <a:p>
            <a:pPr algn="ctr"/>
            <a:r>
              <a:rPr lang="en-US" sz="2800" b="1" dirty="0"/>
              <a:t>S</a:t>
            </a:r>
          </a:p>
          <a:p>
            <a:pPr algn="ctr"/>
            <a:r>
              <a:rPr lang="en-US" sz="2800" b="1" dirty="0"/>
              <a:t>I</a:t>
            </a:r>
          </a:p>
          <a:p>
            <a:pPr algn="ctr"/>
            <a:r>
              <a:rPr lang="en-US" sz="2800" b="1" dirty="0"/>
              <a:t>T</a:t>
            </a:r>
          </a:p>
          <a:p>
            <a:pPr algn="ctr"/>
            <a:r>
              <a:rPr lang="en-US" sz="2800" b="1" dirty="0"/>
              <a:t>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C1EF8B-2E28-DA46-AE8C-84DEFEF5D114}"/>
              </a:ext>
            </a:extLst>
          </p:cNvPr>
          <p:cNvSpPr txBox="1"/>
          <p:nvPr/>
        </p:nvSpPr>
        <p:spPr>
          <a:xfrm>
            <a:off x="6483401" y="2896048"/>
            <a:ext cx="165397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cap="small" dirty="0"/>
              <a:t>Mentors</a:t>
            </a:r>
          </a:p>
          <a:p>
            <a:pPr algn="ctr"/>
            <a:r>
              <a:rPr lang="en-US" sz="2000" cap="small" dirty="0"/>
              <a:t>Market Access</a:t>
            </a:r>
          </a:p>
          <a:p>
            <a:pPr algn="ctr"/>
            <a:r>
              <a:rPr lang="en-US" sz="2000" cap="small" dirty="0"/>
              <a:t>Makers</a:t>
            </a:r>
          </a:p>
          <a:p>
            <a:pPr algn="ctr"/>
            <a:r>
              <a:rPr lang="en-US" sz="2000" cap="small" dirty="0"/>
              <a:t>Management</a:t>
            </a:r>
          </a:p>
          <a:p>
            <a:pPr algn="ctr"/>
            <a:r>
              <a:rPr lang="en-US" sz="2000" cap="small" dirty="0"/>
              <a:t>Members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BD2252-764B-814C-BFE1-E78604B052C8}"/>
              </a:ext>
            </a:extLst>
          </p:cNvPr>
          <p:cNvSpPr txBox="1"/>
          <p:nvPr/>
        </p:nvSpPr>
        <p:spPr>
          <a:xfrm>
            <a:off x="10033572" y="2742160"/>
            <a:ext cx="21469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Fitted</a:t>
            </a:r>
          </a:p>
          <a:p>
            <a:pPr algn="ctr"/>
            <a:r>
              <a:rPr lang="en-US" sz="2400" dirty="0"/>
              <a:t>Innovation</a:t>
            </a:r>
          </a:p>
          <a:p>
            <a:pPr algn="ctr"/>
            <a:r>
              <a:rPr lang="en-US" sz="2400" dirty="0"/>
              <a:t>and</a:t>
            </a:r>
          </a:p>
          <a:p>
            <a:pPr algn="ctr"/>
            <a:r>
              <a:rPr lang="en-US" sz="2400" dirty="0"/>
              <a:t>Entrepreneurial</a:t>
            </a:r>
          </a:p>
          <a:p>
            <a:pPr algn="ctr"/>
            <a:r>
              <a:rPr lang="en-US" sz="2400" dirty="0"/>
              <a:t>Outcomes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C5411C-DEC0-D945-A69E-9E77567D0ED4}"/>
              </a:ext>
            </a:extLst>
          </p:cNvPr>
          <p:cNvCxnSpPr>
            <a:cxnSpLocks/>
          </p:cNvCxnSpPr>
          <p:nvPr/>
        </p:nvCxnSpPr>
        <p:spPr>
          <a:xfrm>
            <a:off x="603356" y="2168324"/>
            <a:ext cx="1197862" cy="893965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B7F3B46-F616-4F4E-BE92-80249B03FBBF}"/>
              </a:ext>
            </a:extLst>
          </p:cNvPr>
          <p:cNvSpPr txBox="1"/>
          <p:nvPr/>
        </p:nvSpPr>
        <p:spPr>
          <a:xfrm>
            <a:off x="4039742" y="1832854"/>
            <a:ext cx="16142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/>
              <a:t>Education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FACE39-1553-614C-8079-9E4CCE879C08}"/>
              </a:ext>
            </a:extLst>
          </p:cNvPr>
          <p:cNvSpPr txBox="1"/>
          <p:nvPr/>
        </p:nvSpPr>
        <p:spPr>
          <a:xfrm>
            <a:off x="9216301" y="1832854"/>
            <a:ext cx="1452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/>
              <a:t>Business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A8D027F-AB4C-8644-8A52-046031496694}"/>
              </a:ext>
            </a:extLst>
          </p:cNvPr>
          <p:cNvSpPr txBox="1"/>
          <p:nvPr/>
        </p:nvSpPr>
        <p:spPr>
          <a:xfrm>
            <a:off x="55475" y="1897745"/>
            <a:ext cx="421911" cy="35394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I</a:t>
            </a:r>
          </a:p>
          <a:p>
            <a:pPr algn="ctr"/>
            <a:r>
              <a:rPr lang="en-US" sz="2800" b="1" dirty="0"/>
              <a:t>D</a:t>
            </a:r>
          </a:p>
          <a:p>
            <a:pPr algn="ctr"/>
            <a:r>
              <a:rPr lang="en-US" sz="2800" b="1" dirty="0"/>
              <a:t>E</a:t>
            </a:r>
          </a:p>
          <a:p>
            <a:pPr algn="ctr"/>
            <a:r>
              <a:rPr lang="en-US" sz="2800" b="1" dirty="0"/>
              <a:t>N</a:t>
            </a:r>
          </a:p>
          <a:p>
            <a:pPr algn="ctr"/>
            <a:r>
              <a:rPr lang="en-US" sz="2800" b="1" dirty="0"/>
              <a:t>T</a:t>
            </a:r>
          </a:p>
          <a:p>
            <a:pPr algn="ctr"/>
            <a:r>
              <a:rPr lang="en-US" sz="2800" b="1" dirty="0"/>
              <a:t>I</a:t>
            </a:r>
          </a:p>
          <a:p>
            <a:pPr algn="ctr"/>
            <a:r>
              <a:rPr lang="en-US" sz="2800" b="1" dirty="0"/>
              <a:t>T</a:t>
            </a:r>
          </a:p>
          <a:p>
            <a:pPr algn="ctr"/>
            <a:r>
              <a:rPr lang="en-US" sz="2800" b="1" dirty="0"/>
              <a:t>Y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FEB5D2-D0BB-604A-9790-DBF70B945D44}"/>
              </a:ext>
            </a:extLst>
          </p:cNvPr>
          <p:cNvCxnSpPr>
            <a:cxnSpLocks/>
          </p:cNvCxnSpPr>
          <p:nvPr/>
        </p:nvCxnSpPr>
        <p:spPr>
          <a:xfrm flipV="1">
            <a:off x="603725" y="4251776"/>
            <a:ext cx="1197862" cy="893965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14C1C0F-59C8-8446-B2A7-12EA8E9D2802}"/>
              </a:ext>
            </a:extLst>
          </p:cNvPr>
          <p:cNvCxnSpPr>
            <a:cxnSpLocks/>
          </p:cNvCxnSpPr>
          <p:nvPr/>
        </p:nvCxnSpPr>
        <p:spPr>
          <a:xfrm>
            <a:off x="2418275" y="4217319"/>
            <a:ext cx="1197862" cy="893965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826A383-13DB-A74A-AAB3-D55066325395}"/>
              </a:ext>
            </a:extLst>
          </p:cNvPr>
          <p:cNvCxnSpPr>
            <a:cxnSpLocks/>
          </p:cNvCxnSpPr>
          <p:nvPr/>
        </p:nvCxnSpPr>
        <p:spPr>
          <a:xfrm flipV="1">
            <a:off x="2366287" y="2139951"/>
            <a:ext cx="1197862" cy="893965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7EDAE01-D64D-0045-BBAE-FA42092FE89D}"/>
              </a:ext>
            </a:extLst>
          </p:cNvPr>
          <p:cNvSpPr txBox="1"/>
          <p:nvPr/>
        </p:nvSpPr>
        <p:spPr>
          <a:xfrm>
            <a:off x="5548558" y="1832854"/>
            <a:ext cx="2006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/>
              <a:t>Government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61E4B6C-C11F-8345-8CDA-E59D5E057211}"/>
              </a:ext>
            </a:extLst>
          </p:cNvPr>
          <p:cNvSpPr txBox="1"/>
          <p:nvPr/>
        </p:nvSpPr>
        <p:spPr>
          <a:xfrm>
            <a:off x="7449419" y="1832854"/>
            <a:ext cx="18722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cap="all" dirty="0"/>
              <a:t>Community</a:t>
            </a:r>
          </a:p>
        </p:txBody>
      </p:sp>
      <p:sp>
        <p:nvSpPr>
          <p:cNvPr id="11" name="Striped Right Arrow 10">
            <a:extLst>
              <a:ext uri="{FF2B5EF4-FFF2-40B4-BE49-F238E27FC236}">
                <a16:creationId xmlns:a16="http://schemas.microsoft.com/office/drawing/2014/main" id="{0F818FFC-A5DA-1042-A038-A9E5FBAD72E9}"/>
              </a:ext>
            </a:extLst>
          </p:cNvPr>
          <p:cNvSpPr/>
          <p:nvPr/>
        </p:nvSpPr>
        <p:spPr>
          <a:xfrm>
            <a:off x="4222705" y="3032300"/>
            <a:ext cx="2117135" cy="135871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Engagement</a:t>
            </a:r>
          </a:p>
        </p:txBody>
      </p:sp>
      <p:sp>
        <p:nvSpPr>
          <p:cNvPr id="51" name="Striped Right Arrow 50">
            <a:extLst>
              <a:ext uri="{FF2B5EF4-FFF2-40B4-BE49-F238E27FC236}">
                <a16:creationId xmlns:a16="http://schemas.microsoft.com/office/drawing/2014/main" id="{2969934F-6C34-4947-860C-3849A06EAAFC}"/>
              </a:ext>
            </a:extLst>
          </p:cNvPr>
          <p:cNvSpPr/>
          <p:nvPr/>
        </p:nvSpPr>
        <p:spPr>
          <a:xfrm>
            <a:off x="8137379" y="3032300"/>
            <a:ext cx="2149621" cy="135871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Collaboration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ED771E20-1285-1040-A1BA-0FA2A8DB7CA6}"/>
              </a:ext>
            </a:extLst>
          </p:cNvPr>
          <p:cNvSpPr/>
          <p:nvPr/>
        </p:nvSpPr>
        <p:spPr>
          <a:xfrm>
            <a:off x="4039742" y="4983285"/>
            <a:ext cx="7807650" cy="6927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Support Structures and Services</a:t>
            </a:r>
          </a:p>
        </p:txBody>
      </p:sp>
    </p:spTree>
    <p:extLst>
      <p:ext uri="{BB962C8B-B14F-4D97-AF65-F5344CB8AC3E}">
        <p14:creationId xmlns:p14="http://schemas.microsoft.com/office/powerpoint/2010/main" val="60096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6" grpId="0"/>
      <p:bldP spid="17" grpId="0"/>
      <p:bldP spid="48" grpId="0"/>
      <p:bldP spid="38" grpId="0"/>
      <p:bldP spid="49" grpId="0"/>
      <p:bldP spid="11" grpId="0" animBg="1"/>
      <p:bldP spid="5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D92AF9-838D-0D42-BF97-6DCB16B51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D7012-8863-7043-9E4E-1307B087C2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FDD343-148F-534E-BC4B-44DF6BB464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899" y="-206855"/>
            <a:ext cx="12056294" cy="680694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3B94198-EA85-2A45-8FC8-B31593F4F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081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Collaborative Approach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B4FDB4-2B70-A84C-AA1A-B01D4A7BA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7097"/>
            <a:ext cx="5791200" cy="53557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Custom Community Strategies that:</a:t>
            </a:r>
          </a:p>
          <a:p>
            <a:pPr lvl="1">
              <a:buFontTx/>
              <a:buChar char="-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Grow Communities considering identity</a:t>
            </a:r>
          </a:p>
          <a:p>
            <a:pPr lvl="1">
              <a:buFontTx/>
              <a:buChar char="-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Connect with regional communities</a:t>
            </a:r>
          </a:p>
          <a:p>
            <a:pPr lvl="1">
              <a:buFontTx/>
              <a:buChar char="-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Create businesses</a:t>
            </a:r>
          </a:p>
          <a:p>
            <a:pPr lvl="1">
              <a:buFontTx/>
              <a:buChar char="-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Create Jobs</a:t>
            </a:r>
          </a:p>
          <a:p>
            <a:pPr lvl="1">
              <a:buFontTx/>
              <a:buChar char="-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Develop resilience to economic and natural shocks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50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63B33-7A26-0F49-A295-373ECA39E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 to Re-Think Entrepreneurship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CBCBD-DAA6-9C47-A640-9E33018E4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989" y="1336453"/>
            <a:ext cx="5410199" cy="5454380"/>
          </a:xfrm>
        </p:spPr>
        <p:txBody>
          <a:bodyPr>
            <a:noAutofit/>
          </a:bodyPr>
          <a:lstStyle/>
          <a:p>
            <a:r>
              <a:rPr lang="en-US" sz="2200" dirty="0"/>
              <a:t>Despite economic progress since 2008, </a:t>
            </a:r>
          </a:p>
          <a:p>
            <a:pPr lvl="1"/>
            <a:r>
              <a:rPr lang="en-US" sz="2000" dirty="0"/>
              <a:t>Increasing distress among U.S. communities </a:t>
            </a:r>
          </a:p>
          <a:p>
            <a:pPr lvl="1"/>
            <a:r>
              <a:rPr lang="en-US" sz="2000" dirty="0"/>
              <a:t>Growing disparity between current and predicted economic performance between rural/small cities and urban centers</a:t>
            </a:r>
          </a:p>
          <a:p>
            <a:r>
              <a:rPr lang="en-US" sz="2200" dirty="0"/>
              <a:t>How can this be reversed?</a:t>
            </a:r>
          </a:p>
          <a:p>
            <a:pPr lvl="1"/>
            <a:r>
              <a:rPr lang="en-US" sz="2000" dirty="0"/>
              <a:t>Direct engagement in communities</a:t>
            </a:r>
          </a:p>
          <a:p>
            <a:pPr lvl="1"/>
            <a:r>
              <a:rPr lang="en-US" sz="2000" dirty="0"/>
              <a:t>Linking community identity with innovation and entrepreneurial potential</a:t>
            </a:r>
          </a:p>
          <a:p>
            <a:pPr lvl="1"/>
            <a:r>
              <a:rPr lang="en-US" sz="2000" dirty="0"/>
              <a:t>Re-thinking entrepreneurship and innovation to fit with the identity of non-urban regions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38318-7800-7149-9251-9CDB0BFA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F37406-0FD9-0544-9598-01FE6C5DEB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40" y="2048338"/>
            <a:ext cx="6255160" cy="35985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745710-69AB-2D4F-A981-0C8ABF650126}"/>
              </a:ext>
            </a:extLst>
          </p:cNvPr>
          <p:cNvSpPr txBox="1"/>
          <p:nvPr/>
        </p:nvSpPr>
        <p:spPr>
          <a:xfrm>
            <a:off x="145640" y="5987020"/>
            <a:ext cx="6686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https://www.visualcapitalist.com/america-distressed-communities-2/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1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E04FA-3821-F446-A725-848C568B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IC</a:t>
            </a:r>
            <a:r>
              <a:rPr lang="en-US" baseline="30000" dirty="0"/>
              <a:t>2</a:t>
            </a:r>
            <a:r>
              <a:rPr lang="en-US" dirty="0"/>
              <a:t> Institute:</a:t>
            </a:r>
            <a:br>
              <a:rPr lang="en-US" dirty="0"/>
            </a:br>
            <a:r>
              <a:rPr lang="en-US" dirty="0"/>
              <a:t>2018-2019 U.S. and World Small City Tour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C7352-AF6B-A94A-9175-80E70DA3A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7097"/>
            <a:ext cx="5857461" cy="5355772"/>
          </a:xfrm>
        </p:spPr>
        <p:txBody>
          <a:bodyPr>
            <a:normAutofit/>
          </a:bodyPr>
          <a:lstStyle/>
          <a:p>
            <a:r>
              <a:rPr lang="en-US" dirty="0"/>
              <a:t>Why?</a:t>
            </a:r>
          </a:p>
          <a:p>
            <a:pPr lvl="1"/>
            <a:r>
              <a:rPr lang="en-US" dirty="0"/>
              <a:t>Get to know rural and small cities – directly;</a:t>
            </a:r>
          </a:p>
          <a:p>
            <a:pPr lvl="1"/>
            <a:r>
              <a:rPr lang="en-US" dirty="0"/>
              <a:t>Understand community challenges;</a:t>
            </a:r>
          </a:p>
          <a:p>
            <a:pPr lvl="1"/>
            <a:r>
              <a:rPr lang="en-US" dirty="0"/>
              <a:t>Determine regional opportunities;</a:t>
            </a:r>
          </a:p>
          <a:p>
            <a:pPr lvl="1"/>
            <a:r>
              <a:rPr lang="en-US" dirty="0"/>
              <a:t>Explore common models for economic prosperity; and</a:t>
            </a:r>
          </a:p>
          <a:p>
            <a:pPr lvl="1"/>
            <a:r>
              <a:rPr lang="en-US" dirty="0"/>
              <a:t>Re-think entrepreneurship to fit rural/small city exigencies.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75E76-2C10-2543-B611-E5492523D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2DF64-7404-0A4C-842A-8E5EF6C96D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7061" y="1267097"/>
            <a:ext cx="3111801" cy="2317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B4B433-E23F-3549-AF97-1F56170B67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061" y="4649927"/>
            <a:ext cx="3777974" cy="18889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5E77BA-FFA9-B444-8062-683C0F33D3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8316" y="2613971"/>
            <a:ext cx="2873684" cy="215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7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6E8B9-ED70-B742-82DB-33A36BD3A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 descr="Image result for us map">
            <a:extLst>
              <a:ext uri="{FF2B5EF4-FFF2-40B4-BE49-F238E27FC236}">
                <a16:creationId xmlns:a16="http://schemas.microsoft.com/office/drawing/2014/main" id="{794D68A8-9ECF-1A44-888C-D30D8851C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3266" y="1222080"/>
            <a:ext cx="71628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B0C2B32-E15B-D943-84BF-F1EEE1BC7C00}"/>
              </a:ext>
            </a:extLst>
          </p:cNvPr>
          <p:cNvGrpSpPr/>
          <p:nvPr/>
        </p:nvGrpSpPr>
        <p:grpSpPr>
          <a:xfrm>
            <a:off x="2759632" y="83807"/>
            <a:ext cx="4065866" cy="2032673"/>
            <a:chOff x="464024" y="97388"/>
            <a:chExt cx="4065866" cy="2032673"/>
          </a:xfrm>
        </p:grpSpPr>
        <p:pic>
          <p:nvPicPr>
            <p:cNvPr id="1028" name="Picture 4" descr="Image result for fargo north dakota">
              <a:extLst>
                <a:ext uri="{FF2B5EF4-FFF2-40B4-BE49-F238E27FC236}">
                  <a16:creationId xmlns:a16="http://schemas.microsoft.com/office/drawing/2014/main" id="{0C59E344-C78B-7649-9F19-32D2A7067A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4024" y="116268"/>
              <a:ext cx="2954382" cy="16849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E0162B2-DE88-3D4C-999C-04B947F8BF6A}"/>
                </a:ext>
              </a:extLst>
            </p:cNvPr>
            <p:cNvSpPr/>
            <p:nvPr/>
          </p:nvSpPr>
          <p:spPr>
            <a:xfrm>
              <a:off x="4175751" y="1870077"/>
              <a:ext cx="354139" cy="2599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254D6E2-BA35-4E41-BB31-F494ECB804E0}"/>
                </a:ext>
              </a:extLst>
            </p:cNvPr>
            <p:cNvCxnSpPr>
              <a:cxnSpLocks/>
            </p:cNvCxnSpPr>
            <p:nvPr/>
          </p:nvCxnSpPr>
          <p:spPr>
            <a:xfrm>
              <a:off x="3418406" y="97388"/>
              <a:ext cx="1073940" cy="18285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6281AC4-3D51-1B42-8C50-987DC967D2E5}"/>
                </a:ext>
              </a:extLst>
            </p:cNvPr>
            <p:cNvCxnSpPr>
              <a:cxnSpLocks/>
              <a:endCxn id="33" idx="4"/>
            </p:cNvCxnSpPr>
            <p:nvPr/>
          </p:nvCxnSpPr>
          <p:spPr>
            <a:xfrm>
              <a:off x="3418406" y="1801227"/>
              <a:ext cx="934415" cy="3288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08D028A-732A-2A40-8ADC-A6BEC4CE33DC}"/>
                </a:ext>
              </a:extLst>
            </p:cNvPr>
            <p:cNvSpPr txBox="1"/>
            <p:nvPr/>
          </p:nvSpPr>
          <p:spPr>
            <a:xfrm>
              <a:off x="1630403" y="952488"/>
              <a:ext cx="84786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FARGO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B2EB1FD-D0AB-2447-9832-3500DCC055AF}"/>
              </a:ext>
            </a:extLst>
          </p:cNvPr>
          <p:cNvGrpSpPr/>
          <p:nvPr/>
        </p:nvGrpSpPr>
        <p:grpSpPr>
          <a:xfrm>
            <a:off x="8634636" y="293310"/>
            <a:ext cx="2804973" cy="2203308"/>
            <a:chOff x="6339027" y="306892"/>
            <a:chExt cx="2804973" cy="2203308"/>
          </a:xfrm>
        </p:grpSpPr>
        <p:pic>
          <p:nvPicPr>
            <p:cNvPr id="1030" name="Picture 6" descr="Image result for keene new hampshire map">
              <a:extLst>
                <a:ext uri="{FF2B5EF4-FFF2-40B4-BE49-F238E27FC236}">
                  <a16:creationId xmlns:a16="http://schemas.microsoft.com/office/drawing/2014/main" id="{53CA6657-806C-7B41-B84E-93B1F6B875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39027" y="306892"/>
              <a:ext cx="2804973" cy="149433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682BB64-7BF9-1645-8B58-92D43CDB778A}"/>
                </a:ext>
              </a:extLst>
            </p:cNvPr>
            <p:cNvSpPr/>
            <p:nvPr/>
          </p:nvSpPr>
          <p:spPr>
            <a:xfrm>
              <a:off x="7283017" y="2250216"/>
              <a:ext cx="354139" cy="2599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DDA6F85-3DFB-9943-B0FB-033CE8FC8142}"/>
                </a:ext>
              </a:extLst>
            </p:cNvPr>
            <p:cNvCxnSpPr>
              <a:cxnSpLocks/>
            </p:cNvCxnSpPr>
            <p:nvPr/>
          </p:nvCxnSpPr>
          <p:spPr>
            <a:xfrm>
              <a:off x="6339027" y="1827331"/>
              <a:ext cx="925937" cy="5600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3B8F264-E9F2-B443-A54B-191FDD4E3D36}"/>
                </a:ext>
              </a:extLst>
            </p:cNvPr>
            <p:cNvCxnSpPr>
              <a:cxnSpLocks/>
              <a:endCxn id="40" idx="5"/>
            </p:cNvCxnSpPr>
            <p:nvPr/>
          </p:nvCxnSpPr>
          <p:spPr>
            <a:xfrm flipH="1">
              <a:off x="7585294" y="1827331"/>
              <a:ext cx="1558706" cy="6447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2C515D9-1548-F042-830D-6586892837EC}"/>
                </a:ext>
              </a:extLst>
            </p:cNvPr>
            <p:cNvSpPr txBox="1"/>
            <p:nvPr/>
          </p:nvSpPr>
          <p:spPr>
            <a:xfrm>
              <a:off x="6659608" y="791684"/>
              <a:ext cx="7768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Keene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E760D0-0B8F-D14B-804A-FE5067AB904D}"/>
              </a:ext>
            </a:extLst>
          </p:cNvPr>
          <p:cNvGrpSpPr/>
          <p:nvPr/>
        </p:nvGrpSpPr>
        <p:grpSpPr>
          <a:xfrm>
            <a:off x="6901776" y="2549190"/>
            <a:ext cx="4536074" cy="2137099"/>
            <a:chOff x="4606168" y="2562771"/>
            <a:chExt cx="4536074" cy="21370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8912A5-89C6-D64D-BE67-A9D78EDF27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65728" y="2562771"/>
              <a:ext cx="2776514" cy="211981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F485754-05A9-774E-9784-31C15CDC5201}"/>
                </a:ext>
              </a:extLst>
            </p:cNvPr>
            <p:cNvSpPr/>
            <p:nvPr/>
          </p:nvSpPr>
          <p:spPr>
            <a:xfrm>
              <a:off x="4606168" y="3735819"/>
              <a:ext cx="354139" cy="2599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871EAC-F9BD-6D4F-A365-BA84CA9252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31221" y="2562771"/>
              <a:ext cx="1707806" cy="12529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B98B59-D473-AF4E-988D-FD3BF910FDE4}"/>
                </a:ext>
              </a:extLst>
            </p:cNvPr>
            <p:cNvCxnSpPr>
              <a:cxnSpLocks/>
            </p:cNvCxnSpPr>
            <p:nvPr/>
          </p:nvCxnSpPr>
          <p:spPr>
            <a:xfrm>
              <a:off x="4653746" y="3941472"/>
              <a:ext cx="1725134" cy="7583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AF44AFA-4DC5-DD41-8F82-687B45CBD585}"/>
                </a:ext>
              </a:extLst>
            </p:cNvPr>
            <p:cNvSpPr txBox="1"/>
            <p:nvPr/>
          </p:nvSpPr>
          <p:spPr>
            <a:xfrm>
              <a:off x="6403800" y="3271744"/>
              <a:ext cx="104746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NW</a:t>
              </a:r>
            </a:p>
            <a:p>
              <a:r>
                <a:rPr lang="en-US" b="1" dirty="0"/>
                <a:t>Arkansas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218EC8D-4E39-744B-BFA7-E72F11FBEEB1}"/>
              </a:ext>
            </a:extLst>
          </p:cNvPr>
          <p:cNvGrpSpPr/>
          <p:nvPr/>
        </p:nvGrpSpPr>
        <p:grpSpPr>
          <a:xfrm>
            <a:off x="6963016" y="4317211"/>
            <a:ext cx="4401854" cy="2208121"/>
            <a:chOff x="3996848" y="4330792"/>
            <a:chExt cx="4401854" cy="22081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DDAE9D-289C-AE41-83B1-F23D578F9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9058" y="5067631"/>
              <a:ext cx="4039644" cy="1471282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9639DD9-D167-2D42-A09D-41D3C2A50ECF}"/>
                </a:ext>
              </a:extLst>
            </p:cNvPr>
            <p:cNvSpPr/>
            <p:nvPr/>
          </p:nvSpPr>
          <p:spPr>
            <a:xfrm>
              <a:off x="3996848" y="4330792"/>
              <a:ext cx="611568" cy="23003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3704E5-B96D-1045-930F-FFA4D9D434B6}"/>
                </a:ext>
              </a:extLst>
            </p:cNvPr>
            <p:cNvCxnSpPr>
              <a:cxnSpLocks/>
              <a:endCxn id="11" idx="7"/>
            </p:cNvCxnSpPr>
            <p:nvPr/>
          </p:nvCxnSpPr>
          <p:spPr>
            <a:xfrm flipH="1" flipV="1">
              <a:off x="4518854" y="4364480"/>
              <a:ext cx="3243596" cy="7355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8EEE857-260B-4246-BD75-2D7F2978C1D6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3996848" y="4445811"/>
              <a:ext cx="361704" cy="6838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FBA488F-924C-DD43-B4FE-5E8EB40354C0}"/>
                </a:ext>
              </a:extLst>
            </p:cNvPr>
            <p:cNvSpPr txBox="1"/>
            <p:nvPr/>
          </p:nvSpPr>
          <p:spPr>
            <a:xfrm>
              <a:off x="5572001" y="6001647"/>
              <a:ext cx="20185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Northern Louisiana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DA8B48-A847-4D42-8559-176DDB1F9576}"/>
              </a:ext>
            </a:extLst>
          </p:cNvPr>
          <p:cNvGrpSpPr/>
          <p:nvPr/>
        </p:nvGrpSpPr>
        <p:grpSpPr>
          <a:xfrm>
            <a:off x="1097585" y="4662902"/>
            <a:ext cx="5609595" cy="1988334"/>
            <a:chOff x="-1198024" y="4676483"/>
            <a:chExt cx="5609595" cy="1988334"/>
          </a:xfrm>
        </p:grpSpPr>
        <p:pic>
          <p:nvPicPr>
            <p:cNvPr id="10" name="Picture 2" descr="Related image">
              <a:extLst>
                <a:ext uri="{FF2B5EF4-FFF2-40B4-BE49-F238E27FC236}">
                  <a16:creationId xmlns:a16="http://schemas.microsoft.com/office/drawing/2014/main" id="{BD11FFF6-D1FC-6045-8D41-96302E4E24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66" t="8112" r="11386" b="4150"/>
            <a:stretch/>
          </p:blipFill>
          <p:spPr bwMode="auto">
            <a:xfrm>
              <a:off x="-1198024" y="4699870"/>
              <a:ext cx="1552770" cy="196494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AD4E606-152E-9547-B611-034B9EE85BA3}"/>
                </a:ext>
              </a:extLst>
            </p:cNvPr>
            <p:cNvCxnSpPr>
              <a:cxnSpLocks/>
              <a:endCxn id="53" idx="6"/>
            </p:cNvCxnSpPr>
            <p:nvPr/>
          </p:nvCxnSpPr>
          <p:spPr>
            <a:xfrm>
              <a:off x="366221" y="4676483"/>
              <a:ext cx="3915358" cy="3440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D06C2E8-F58E-C942-83DC-327A57F4A3CE}"/>
                </a:ext>
              </a:extLst>
            </p:cNvPr>
            <p:cNvSpPr/>
            <p:nvPr/>
          </p:nvSpPr>
          <p:spPr>
            <a:xfrm rot="16200000">
              <a:off x="4104509" y="5067630"/>
              <a:ext cx="354139" cy="2599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5E00AFC-1B93-1D46-89E7-02361C26636C}"/>
                </a:ext>
              </a:extLst>
            </p:cNvPr>
            <p:cNvCxnSpPr>
              <a:cxnSpLocks/>
              <a:endCxn id="53" idx="2"/>
            </p:cNvCxnSpPr>
            <p:nvPr/>
          </p:nvCxnSpPr>
          <p:spPr>
            <a:xfrm flipV="1">
              <a:off x="381447" y="5374692"/>
              <a:ext cx="3900132" cy="12901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80DFAB7-9038-CC44-B319-51EA8096CE2D}"/>
                </a:ext>
              </a:extLst>
            </p:cNvPr>
            <p:cNvSpPr txBox="1"/>
            <p:nvPr/>
          </p:nvSpPr>
          <p:spPr>
            <a:xfrm>
              <a:off x="-1135373" y="5997634"/>
              <a:ext cx="144635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Texas Coastal</a:t>
              </a:r>
            </a:p>
            <a:p>
              <a:r>
                <a:rPr lang="en-US" b="1" dirty="0"/>
                <a:t>Bend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31B5BF-B945-D441-ABE0-5474A3DBFF90}"/>
              </a:ext>
            </a:extLst>
          </p:cNvPr>
          <p:cNvGrpSpPr/>
          <p:nvPr/>
        </p:nvGrpSpPr>
        <p:grpSpPr>
          <a:xfrm>
            <a:off x="929675" y="1879726"/>
            <a:ext cx="3755426" cy="1801723"/>
            <a:chOff x="158067" y="1893308"/>
            <a:chExt cx="3755426" cy="180172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6A9EF91-FAF4-924D-AB51-7E0E8333EB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8067" y="1906794"/>
              <a:ext cx="2353994" cy="174400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52BFCF6-2B6E-7B49-B792-3DF57BBA5975}"/>
                </a:ext>
              </a:extLst>
            </p:cNvPr>
            <p:cNvSpPr/>
            <p:nvPr/>
          </p:nvSpPr>
          <p:spPr>
            <a:xfrm>
              <a:off x="3559354" y="2247447"/>
              <a:ext cx="354139" cy="2599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93C0955-5878-AF4A-ACC5-1E7D12F24341}"/>
                </a:ext>
              </a:extLst>
            </p:cNvPr>
            <p:cNvCxnSpPr>
              <a:cxnSpLocks/>
            </p:cNvCxnSpPr>
            <p:nvPr/>
          </p:nvCxnSpPr>
          <p:spPr>
            <a:xfrm>
              <a:off x="2511178" y="1893308"/>
              <a:ext cx="1364771" cy="4099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CE84621-ED44-2C46-ABDF-9189B3AD7471}"/>
                </a:ext>
              </a:extLst>
            </p:cNvPr>
            <p:cNvCxnSpPr>
              <a:cxnSpLocks/>
              <a:endCxn id="56" idx="5"/>
            </p:cNvCxnSpPr>
            <p:nvPr/>
          </p:nvCxnSpPr>
          <p:spPr>
            <a:xfrm flipV="1">
              <a:off x="2520346" y="2469357"/>
              <a:ext cx="1341285" cy="12256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07957E3-DA50-0C4D-8E74-BFE9CA4A73C3}"/>
                </a:ext>
              </a:extLst>
            </p:cNvPr>
            <p:cNvSpPr txBox="1"/>
            <p:nvPr/>
          </p:nvSpPr>
          <p:spPr>
            <a:xfrm>
              <a:off x="1336138" y="2027674"/>
              <a:ext cx="7521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BOISE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81FDB70-97B5-FE49-952E-A85B84A1DDB4}"/>
              </a:ext>
            </a:extLst>
          </p:cNvPr>
          <p:cNvGrpSpPr/>
          <p:nvPr/>
        </p:nvGrpSpPr>
        <p:grpSpPr>
          <a:xfrm>
            <a:off x="3619468" y="3344198"/>
            <a:ext cx="3073974" cy="1603346"/>
            <a:chOff x="3327920" y="3414439"/>
            <a:chExt cx="3073974" cy="160334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21441AA-14AF-734C-A6B0-6C0C179DFA31}"/>
                </a:ext>
              </a:extLst>
            </p:cNvPr>
            <p:cNvGrpSpPr/>
            <p:nvPr/>
          </p:nvGrpSpPr>
          <p:grpSpPr>
            <a:xfrm>
              <a:off x="3327920" y="3414439"/>
              <a:ext cx="3073974" cy="1603346"/>
              <a:chOff x="1323859" y="3357779"/>
              <a:chExt cx="3073974" cy="1603346"/>
            </a:xfrm>
          </p:grpSpPr>
          <p:pic>
            <p:nvPicPr>
              <p:cNvPr id="1032" name="Picture 8" descr="Image result for kerrville tx map">
                <a:extLst>
                  <a:ext uri="{FF2B5EF4-FFF2-40B4-BE49-F238E27FC236}">
                    <a16:creationId xmlns:a16="http://schemas.microsoft.com/office/drawing/2014/main" id="{0F1BF6F0-23DF-2E4C-8951-348CC0F50A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323859" y="3357779"/>
                <a:ext cx="2159289" cy="132631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CF7B78C-3770-7F44-B278-5C5836611092}"/>
                  </a:ext>
                </a:extLst>
              </p:cNvPr>
              <p:cNvSpPr/>
              <p:nvPr/>
            </p:nvSpPr>
            <p:spPr>
              <a:xfrm>
                <a:off x="4043694" y="4701141"/>
                <a:ext cx="354139" cy="259984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C86DA31-2AC8-0F4C-A448-AAFA7F493D70}"/>
                  </a:ext>
                </a:extLst>
              </p:cNvPr>
              <p:cNvCxnSpPr>
                <a:cxnSpLocks/>
                <a:endCxn id="27" idx="7"/>
              </p:cNvCxnSpPr>
              <p:nvPr/>
            </p:nvCxnSpPr>
            <p:spPr>
              <a:xfrm>
                <a:off x="3492821" y="3376856"/>
                <a:ext cx="853150" cy="13623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0F287F5-C4AA-2940-A8DB-2EB3E5B55DA7}"/>
                  </a:ext>
                </a:extLst>
              </p:cNvPr>
              <p:cNvCxnSpPr>
                <a:cxnSpLocks/>
                <a:endCxn id="27" idx="4"/>
              </p:cNvCxnSpPr>
              <p:nvPr/>
            </p:nvCxnSpPr>
            <p:spPr>
              <a:xfrm>
                <a:off x="3502388" y="4684089"/>
                <a:ext cx="718376" cy="2770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8B358BE-7777-8E43-8697-C16C2F1CBE05}"/>
                  </a:ext>
                </a:extLst>
              </p:cNvPr>
              <p:cNvSpPr txBox="1"/>
              <p:nvPr/>
            </p:nvSpPr>
            <p:spPr>
              <a:xfrm>
                <a:off x="2208027" y="3393966"/>
                <a:ext cx="79605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Austin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9AFC6ED-6AA9-5848-B1EE-8B4F2E6EB53E}"/>
                </a:ext>
              </a:extLst>
            </p:cNvPr>
            <p:cNvSpPr txBox="1"/>
            <p:nvPr/>
          </p:nvSpPr>
          <p:spPr>
            <a:xfrm>
              <a:off x="3327920" y="3934618"/>
              <a:ext cx="9808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Kerrville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CEE1816-235A-5B42-9F53-1BE3E069E26D}"/>
                </a:ext>
              </a:extLst>
            </p:cNvPr>
            <p:cNvSpPr txBox="1"/>
            <p:nvPr/>
          </p:nvSpPr>
          <p:spPr>
            <a:xfrm>
              <a:off x="4356009" y="3922471"/>
              <a:ext cx="11303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Smithville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D38C7ED-BE7C-2240-AB25-1F1675BCA8D8}"/>
              </a:ext>
            </a:extLst>
          </p:cNvPr>
          <p:cNvSpPr txBox="1"/>
          <p:nvPr/>
        </p:nvSpPr>
        <p:spPr>
          <a:xfrm>
            <a:off x="54034" y="-33232"/>
            <a:ext cx="26522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Japan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Aichi Prefecture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Northern Sweden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Four cities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India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Three States</a:t>
            </a:r>
          </a:p>
        </p:txBody>
      </p:sp>
    </p:spTree>
    <p:extLst>
      <p:ext uri="{BB962C8B-B14F-4D97-AF65-F5344CB8AC3E}">
        <p14:creationId xmlns:p14="http://schemas.microsoft.com/office/powerpoint/2010/main" val="181026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B5424B2-D91B-EA42-B674-4284FE71B3F1}"/>
              </a:ext>
            </a:extLst>
          </p:cNvPr>
          <p:cNvGrpSpPr/>
          <p:nvPr/>
        </p:nvGrpSpPr>
        <p:grpSpPr>
          <a:xfrm>
            <a:off x="3386265" y="2185670"/>
            <a:ext cx="4570957" cy="2860900"/>
            <a:chOff x="4267721" y="1780624"/>
            <a:chExt cx="4570957" cy="2860900"/>
          </a:xfrm>
        </p:grpSpPr>
        <p:pic>
          <p:nvPicPr>
            <p:cNvPr id="17" name="Picture 2" descr="Image result for us map">
              <a:extLst>
                <a:ext uri="{FF2B5EF4-FFF2-40B4-BE49-F238E27FC236}">
                  <a16:creationId xmlns:a16="http://schemas.microsoft.com/office/drawing/2014/main" id="{DC4FB9B5-EA50-E14A-97E0-13FEFBA92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721" y="1780624"/>
              <a:ext cx="4570957" cy="2860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B16E221-F2A5-CE4B-82B6-A56FC3EA33E8}"/>
                </a:ext>
              </a:extLst>
            </p:cNvPr>
            <p:cNvSpPr/>
            <p:nvPr/>
          </p:nvSpPr>
          <p:spPr>
            <a:xfrm>
              <a:off x="6376129" y="2133124"/>
              <a:ext cx="354139" cy="2599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1B6BBD5-FBB6-D347-8EB7-8534A711C107}"/>
                </a:ext>
              </a:extLst>
            </p:cNvPr>
            <p:cNvSpPr/>
            <p:nvPr/>
          </p:nvSpPr>
          <p:spPr>
            <a:xfrm>
              <a:off x="6196725" y="3900453"/>
              <a:ext cx="354139" cy="2599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1AE437B-1FFB-FB4C-BC48-61F21EBCD4E6}"/>
                </a:ext>
              </a:extLst>
            </p:cNvPr>
            <p:cNvSpPr/>
            <p:nvPr/>
          </p:nvSpPr>
          <p:spPr>
            <a:xfrm>
              <a:off x="6690984" y="3311797"/>
              <a:ext cx="354139" cy="2599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D8C89FE-A5F2-2545-9D9C-6D8E00A1CAF9}"/>
                </a:ext>
              </a:extLst>
            </p:cNvPr>
            <p:cNvSpPr/>
            <p:nvPr/>
          </p:nvSpPr>
          <p:spPr>
            <a:xfrm>
              <a:off x="6792898" y="3716676"/>
              <a:ext cx="354139" cy="2599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2EC8A89-3D2B-174F-8B18-F248EE32EA64}"/>
                </a:ext>
              </a:extLst>
            </p:cNvPr>
            <p:cNvSpPr/>
            <p:nvPr/>
          </p:nvSpPr>
          <p:spPr>
            <a:xfrm>
              <a:off x="8332661" y="2317952"/>
              <a:ext cx="354139" cy="2599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A305CF1-7D7C-F841-BBF2-210D729DF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9A0F4-6DB1-894E-B661-46089C007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7188" y="1434082"/>
            <a:ext cx="3566053" cy="5091456"/>
          </a:xfrm>
        </p:spPr>
        <p:txBody>
          <a:bodyPr>
            <a:normAutofit/>
          </a:bodyPr>
          <a:lstStyle/>
          <a:p>
            <a:r>
              <a:rPr lang="en-US" b="1" dirty="0"/>
              <a:t>Distance</a:t>
            </a:r>
          </a:p>
          <a:p>
            <a:pPr lvl="1"/>
            <a:r>
              <a:rPr lang="en-US" dirty="0"/>
              <a:t>Geography</a:t>
            </a:r>
          </a:p>
          <a:p>
            <a:pPr lvl="1"/>
            <a:r>
              <a:rPr lang="en-US" dirty="0"/>
              <a:t>Accessibility</a:t>
            </a:r>
          </a:p>
          <a:p>
            <a:pPr lvl="1"/>
            <a:r>
              <a:rPr lang="en-US" dirty="0"/>
              <a:t>Linking “Think” and “Do”</a:t>
            </a:r>
          </a:p>
          <a:p>
            <a:pPr lvl="1"/>
            <a:endParaRPr lang="en-US" dirty="0"/>
          </a:p>
          <a:p>
            <a:r>
              <a:rPr lang="en-US" b="1" dirty="0"/>
              <a:t>Dilution</a:t>
            </a:r>
          </a:p>
          <a:p>
            <a:pPr lvl="1"/>
            <a:r>
              <a:rPr lang="en-US" dirty="0"/>
              <a:t>Talent and Innovation</a:t>
            </a:r>
          </a:p>
          <a:p>
            <a:pPr lvl="1"/>
            <a:r>
              <a:rPr lang="en-US" dirty="0"/>
              <a:t>Experience</a:t>
            </a:r>
          </a:p>
          <a:p>
            <a:pPr lvl="1"/>
            <a:r>
              <a:rPr lang="en-US" dirty="0"/>
              <a:t>Focus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7118DF-946A-594A-9F50-0019D9528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65587" y="1434081"/>
            <a:ext cx="4344877" cy="5091456"/>
          </a:xfrm>
        </p:spPr>
        <p:txBody>
          <a:bodyPr/>
          <a:lstStyle/>
          <a:p>
            <a:r>
              <a:rPr lang="en-US" b="1" dirty="0"/>
              <a:t>Demand</a:t>
            </a:r>
          </a:p>
          <a:p>
            <a:pPr lvl="1"/>
            <a:r>
              <a:rPr lang="en-US" dirty="0"/>
              <a:t>Funding access</a:t>
            </a:r>
          </a:p>
          <a:p>
            <a:pPr lvl="1"/>
            <a:r>
              <a:rPr lang="en-US" dirty="0"/>
              <a:t>Investor interest</a:t>
            </a:r>
          </a:p>
          <a:p>
            <a:pPr lvl="1"/>
            <a:r>
              <a:rPr lang="en-US" dirty="0"/>
              <a:t>Deal flow</a:t>
            </a:r>
          </a:p>
          <a:p>
            <a:pPr lvl="1"/>
            <a:endParaRPr lang="en-US" dirty="0"/>
          </a:p>
          <a:p>
            <a:r>
              <a:rPr lang="en-US" b="1" dirty="0"/>
              <a:t>Draw-In/Engage</a:t>
            </a:r>
          </a:p>
          <a:p>
            <a:pPr lvl="1"/>
            <a:r>
              <a:rPr lang="en-US" dirty="0"/>
              <a:t>Industry engagement</a:t>
            </a:r>
          </a:p>
          <a:p>
            <a:pPr lvl="1"/>
            <a:r>
              <a:rPr lang="en-US" dirty="0"/>
              <a:t>Student retention</a:t>
            </a:r>
          </a:p>
          <a:p>
            <a:pPr lvl="1"/>
            <a:r>
              <a:rPr lang="en-US" dirty="0"/>
              <a:t>Need for regional tethering not necessarily emulating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52DE3-A337-5C43-846B-D56A50C1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8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FCDDFD-531B-0E49-B04A-554E4C85B68A}"/>
              </a:ext>
            </a:extLst>
          </p:cNvPr>
          <p:cNvSpPr/>
          <p:nvPr/>
        </p:nvSpPr>
        <p:spPr>
          <a:xfrm rot="16200000">
            <a:off x="4083452" y="2722997"/>
            <a:ext cx="354139" cy="2599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ACF5AD8-1337-A344-8433-DCAD2C5F94CE}"/>
              </a:ext>
            </a:extLst>
          </p:cNvPr>
          <p:cNvSpPr/>
          <p:nvPr/>
        </p:nvSpPr>
        <p:spPr>
          <a:xfrm rot="5400000">
            <a:off x="5500755" y="4579554"/>
            <a:ext cx="354139" cy="2599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4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9BF7D-728D-C249-B271-3EBFEB3A8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Talent: </a:t>
            </a:r>
            <a:br>
              <a:rPr lang="en-US" dirty="0"/>
            </a:br>
            <a:r>
              <a:rPr lang="en-US" dirty="0"/>
              <a:t>THE Key for Future Communities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47767-A7DC-0248-9D60-553289E13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Talent is necessary to:</a:t>
            </a:r>
          </a:p>
          <a:p>
            <a:pPr lvl="1"/>
            <a:r>
              <a:rPr lang="en-US" dirty="0"/>
              <a:t>Build local culture;</a:t>
            </a:r>
          </a:p>
          <a:p>
            <a:pPr lvl="1"/>
            <a:r>
              <a:rPr lang="en-US" dirty="0"/>
              <a:t>Grow existing businesses;</a:t>
            </a:r>
          </a:p>
          <a:p>
            <a:pPr lvl="1"/>
            <a:r>
              <a:rPr lang="en-US" dirty="0"/>
              <a:t>Recruit and support new businesses;</a:t>
            </a:r>
          </a:p>
          <a:p>
            <a:pPr lvl="1"/>
            <a:r>
              <a:rPr lang="en-US" dirty="0"/>
              <a:t>Create innovative businesses; and</a:t>
            </a:r>
          </a:p>
          <a:p>
            <a:pPr lvl="1"/>
            <a:r>
              <a:rPr lang="en-US" dirty="0"/>
              <a:t>Govern effectively.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68EC1-17E9-9541-8CC2-B458CCD0C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D7012-8863-7043-9E4E-1307B087C2CB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C1228C-9DFE-0241-BD2C-DB5B3C6D5D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8539" y="1482439"/>
            <a:ext cx="3622261" cy="492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5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190139</TotalTime>
  <Words>1860</Words>
  <Application>Microsoft Office PowerPoint</Application>
  <PresentationFormat>Widescreen</PresentationFormat>
  <Paragraphs>519</Paragraphs>
  <Slides>35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Century Gothic</vt:lpstr>
      <vt:lpstr>Georgia</vt:lpstr>
      <vt:lpstr>Mangal</vt:lpstr>
      <vt:lpstr>Office Theme</vt:lpstr>
      <vt:lpstr>Re-Thinking Entrepreneurship –  Rural Communities as Start Ups</vt:lpstr>
      <vt:lpstr>PowerPoint Presentation</vt:lpstr>
      <vt:lpstr>What Divides Urban and Rural Communities?</vt:lpstr>
      <vt:lpstr>Collaborative Approach</vt:lpstr>
      <vt:lpstr>Need to Re-Think Entrepreneurship</vt:lpstr>
      <vt:lpstr>IC2 Institute: 2018-2019 U.S. and World Small City Tour</vt:lpstr>
      <vt:lpstr>PowerPoint Presentation</vt:lpstr>
      <vt:lpstr>Common Challenges</vt:lpstr>
      <vt:lpstr>Talent:  THE Key for Future Communities</vt:lpstr>
      <vt:lpstr>Talent Has a Choice…….</vt:lpstr>
      <vt:lpstr>What is the Soul of Your City?</vt:lpstr>
      <vt:lpstr>Community Identity</vt:lpstr>
      <vt:lpstr>What Happens When a Community Builds from It’s Identity?</vt:lpstr>
      <vt:lpstr>IC2 Institute/UT Austin Collaboration with Northern Sweden (2012-2019)</vt:lpstr>
      <vt:lpstr>Sweden: Technology-Business Growth</vt:lpstr>
      <vt:lpstr>So, Where is this Happening?</vt:lpstr>
      <vt:lpstr>Northern Sweden Communities</vt:lpstr>
      <vt:lpstr>Regional Synergies</vt:lpstr>
      <vt:lpstr>This Happened in Texas Too!</vt:lpstr>
      <vt:lpstr>Austin, TX – An Innovation Hub</vt:lpstr>
      <vt:lpstr>Example IC2 Institute Regional Outcomes</vt:lpstr>
      <vt:lpstr>“City as a Startup” Model Identity-Based Economic Development</vt:lpstr>
      <vt:lpstr>Goals</vt:lpstr>
      <vt:lpstr>Northern Sweden Challenges</vt:lpstr>
      <vt:lpstr>“Community as a Startup” Model Identity-Based Economic Development</vt:lpstr>
      <vt:lpstr>Discover Community Identity</vt:lpstr>
      <vt:lpstr>Accelerate Partnerships</vt:lpstr>
      <vt:lpstr>Incubate Economic Future</vt:lpstr>
      <vt:lpstr>Time of Great Opportunity</vt:lpstr>
      <vt:lpstr>Strategy Implementation Timeline</vt:lpstr>
      <vt:lpstr>Why we are Here</vt:lpstr>
      <vt:lpstr>What Will Your Future Be?</vt:lpstr>
      <vt:lpstr>Re-Thinking Entrepreneurship Rural Communities as Start Ups</vt:lpstr>
      <vt:lpstr>Why Are We Engaging in this Divide?</vt:lpstr>
      <vt:lpstr>Common Community Strategy Identified</vt:lpstr>
    </vt:vector>
  </TitlesOfParts>
  <Manager/>
  <Company>UT Austin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Greg Pogue</dc:creator>
  <cp:keywords/>
  <dc:description/>
  <cp:lastModifiedBy>Membership</cp:lastModifiedBy>
  <cp:revision>1076</cp:revision>
  <cp:lastPrinted>2019-04-05T22:01:47Z</cp:lastPrinted>
  <dcterms:created xsi:type="dcterms:W3CDTF">2015-01-15T14:47:07Z</dcterms:created>
  <dcterms:modified xsi:type="dcterms:W3CDTF">2019-08-20T20:35:40Z</dcterms:modified>
  <cp:category/>
</cp:coreProperties>
</file>