
<file path=[Content_Types].xml><?xml version="1.0" encoding="utf-8"?>
<Types xmlns="http://schemas.openxmlformats.org/package/2006/content-types">
  <Default Extension="png"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drawings/drawing1.xml" ContentType="application/vnd.openxmlformats-officedocument.drawingml.chartshapes+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2.xml" ContentType="application/vnd.openxmlformats-officedocument.drawingml.chartshape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3.xml" ContentType="application/vnd.openxmlformats-officedocument.drawingml.chartshapes+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1"/>
  </p:sldMasterIdLst>
  <p:notesMasterIdLst>
    <p:notesMasterId r:id="rId45"/>
  </p:notesMasterIdLst>
  <p:sldIdLst>
    <p:sldId id="305" r:id="rId2"/>
    <p:sldId id="272" r:id="rId3"/>
    <p:sldId id="330" r:id="rId4"/>
    <p:sldId id="273" r:id="rId5"/>
    <p:sldId id="309" r:id="rId6"/>
    <p:sldId id="310" r:id="rId7"/>
    <p:sldId id="311" r:id="rId8"/>
    <p:sldId id="337" r:id="rId9"/>
    <p:sldId id="338" r:id="rId10"/>
    <p:sldId id="334" r:id="rId11"/>
    <p:sldId id="314" r:id="rId12"/>
    <p:sldId id="315" r:id="rId13"/>
    <p:sldId id="324" r:id="rId14"/>
    <p:sldId id="328" r:id="rId15"/>
    <p:sldId id="325" r:id="rId16"/>
    <p:sldId id="270" r:id="rId17"/>
    <p:sldId id="358" r:id="rId18"/>
    <p:sldId id="271" r:id="rId19"/>
    <p:sldId id="304" r:id="rId20"/>
    <p:sldId id="329" r:id="rId21"/>
    <p:sldId id="353" r:id="rId22"/>
    <p:sldId id="354" r:id="rId23"/>
    <p:sldId id="355" r:id="rId24"/>
    <p:sldId id="356" r:id="rId25"/>
    <p:sldId id="357" r:id="rId26"/>
    <p:sldId id="267" r:id="rId27"/>
    <p:sldId id="268" r:id="rId28"/>
    <p:sldId id="339" r:id="rId29"/>
    <p:sldId id="335" r:id="rId30"/>
    <p:sldId id="336" r:id="rId31"/>
    <p:sldId id="351" r:id="rId32"/>
    <p:sldId id="352" r:id="rId33"/>
    <p:sldId id="340" r:id="rId34"/>
    <p:sldId id="341" r:id="rId35"/>
    <p:sldId id="342" r:id="rId36"/>
    <p:sldId id="343" r:id="rId37"/>
    <p:sldId id="344" r:id="rId38"/>
    <p:sldId id="345" r:id="rId39"/>
    <p:sldId id="346" r:id="rId40"/>
    <p:sldId id="347" r:id="rId41"/>
    <p:sldId id="348" r:id="rId42"/>
    <p:sldId id="349" r:id="rId43"/>
    <p:sldId id="350"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40" userDrawn="1">
          <p15:clr>
            <a:srgbClr val="A4A3A4"/>
          </p15:clr>
        </p15:guide>
        <p15:guide id="2" pos="270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echler, Anita" initials="RA" lastIdx="13" clrIdx="0">
    <p:extLst>
      <p:ext uri="{19B8F6BF-5375-455C-9EA6-DF929625EA0E}">
        <p15:presenceInfo xmlns:p15="http://schemas.microsoft.com/office/powerpoint/2012/main" userId="S-1-5-21-137981764-238564018-677931608-430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00C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showGuides="1">
      <p:cViewPr varScale="1">
        <p:scale>
          <a:sx n="86" d="100"/>
          <a:sy n="86" d="100"/>
        </p:scale>
        <p:origin x="1146" y="90"/>
      </p:cViewPr>
      <p:guideLst>
        <p:guide orient="horz" pos="2040"/>
        <p:guide pos="2700"/>
      </p:guideLst>
    </p:cSldViewPr>
  </p:slideViewPr>
  <p:notesTextViewPr>
    <p:cViewPr>
      <p:scale>
        <a:sx n="1" d="1"/>
        <a:sy n="1" d="1"/>
      </p:scale>
      <p:origin x="0" y="0"/>
    </p:cViewPr>
  </p:notesTextViewPr>
  <p:sorterViewPr>
    <p:cViewPr>
      <p:scale>
        <a:sx n="100" d="100"/>
        <a:sy n="100" d="100"/>
      </p:scale>
      <p:origin x="0" y="-538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51" Type="http://schemas.microsoft.com/office/2015/10/relationships/revisionInfo" Target="revisionInfo.xml"/></Relationships>
</file>

<file path=ppt/charts/_rels/chart1.xml.rels><?xml version="1.0" encoding="UTF-8" standalone="yes"?>
<Relationships xmlns="http://schemas.openxmlformats.org/package/2006/relationships"><Relationship Id="rId2" Type="http://schemas.openxmlformats.org/officeDocument/2006/relationships/chartUserShapes" Target="../drawings/drawing1.xml"/><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 of Units Damaged by Severity</c:v>
                </c:pt>
              </c:strCache>
            </c:strRef>
          </c:tx>
          <c:explosion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FB0-4A50-958F-746EB866B4D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FB0-4A50-958F-746EB866B4D7}"/>
              </c:ext>
            </c:extLst>
          </c:dPt>
          <c:dPt>
            <c:idx val="2"/>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05-2FB0-4A50-958F-746EB866B4D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FB0-4A50-958F-746EB866B4D7}"/>
              </c:ext>
            </c:extLst>
          </c:dPt>
          <c:dLbls>
            <c:dLbl>
              <c:idx val="0"/>
              <c:layout>
                <c:manualLayout>
                  <c:x val="-0.15700274127159203"/>
                  <c:y val="0.1872315359471546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FB0-4A50-958F-746EB866B4D7}"/>
                </c:ext>
              </c:extLst>
            </c:dLbl>
            <c:dLbl>
              <c:idx val="1"/>
              <c:layout>
                <c:manualLayout>
                  <c:x val="-0.17243459711077069"/>
                  <c:y val="-0.1221318076059236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FB0-4A50-958F-746EB866B4D7}"/>
                </c:ext>
              </c:extLst>
            </c:dLbl>
            <c:dLbl>
              <c:idx val="3"/>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FB0-4A50-958F-746EB866B4D7}"/>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US"/>
              </a:p>
            </c:txPr>
            <c:showLegendKey val="0"/>
            <c:showVal val="0"/>
            <c:showCatName val="0"/>
            <c:showSerName val="0"/>
            <c:showPercent val="0"/>
            <c:showBubbleSize val="0"/>
            <c:extLst>
              <c:ext xmlns:c15="http://schemas.microsoft.com/office/drawing/2012/chart" uri="{CE6537A1-D6FC-4f65-9D91-7224C49458BB}"/>
            </c:extLst>
          </c:dLbls>
          <c:cat>
            <c:strRef>
              <c:f>Sheet1!$A$2:$A$5</c:f>
              <c:strCache>
                <c:ptCount val="3"/>
                <c:pt idx="0">
                  <c:v>50%-100%</c:v>
                </c:pt>
                <c:pt idx="1">
                  <c:v>25%-50%</c:v>
                </c:pt>
                <c:pt idx="2">
                  <c:v>0%-25%</c:v>
                </c:pt>
              </c:strCache>
            </c:strRef>
          </c:cat>
          <c:val>
            <c:numRef>
              <c:f>Sheet1!$B$2:$B$5</c:f>
              <c:numCache>
                <c:formatCode>0%</c:formatCode>
                <c:ptCount val="4"/>
                <c:pt idx="0">
                  <c:v>0.22</c:v>
                </c:pt>
                <c:pt idx="1">
                  <c:v>0.25</c:v>
                </c:pt>
                <c:pt idx="2">
                  <c:v>0.53</c:v>
                </c:pt>
              </c:numCache>
            </c:numRef>
          </c:val>
          <c:extLst>
            <c:ext xmlns:c16="http://schemas.microsoft.com/office/drawing/2014/chart" uri="{C3380CC4-5D6E-409C-BE32-E72D297353CC}">
              <c16:uniqueId val="{00000008-2FB0-4A50-958F-746EB866B4D7}"/>
            </c:ext>
          </c:extLst>
        </c:ser>
        <c:ser>
          <c:idx val="1"/>
          <c:order val="1"/>
          <c:tx>
            <c:strRef>
              <c:f>Sheet1!$C$1</c:f>
              <c:strCache>
                <c:ptCount val="1"/>
                <c:pt idx="0">
                  <c:v> 2</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A-2FB0-4A50-958F-746EB866B4D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C-2FB0-4A50-958F-746EB866B4D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E-2FB0-4A50-958F-746EB866B4D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10-2FB0-4A50-958F-746EB866B4D7}"/>
              </c:ext>
            </c:extLst>
          </c:dPt>
          <c:cat>
            <c:strRef>
              <c:f>Sheet1!$A$2:$A$5</c:f>
              <c:strCache>
                <c:ptCount val="3"/>
                <c:pt idx="0">
                  <c:v>50%-100%</c:v>
                </c:pt>
                <c:pt idx="1">
                  <c:v>25%-50%</c:v>
                </c:pt>
                <c:pt idx="2">
                  <c:v>0%-25%</c:v>
                </c:pt>
              </c:strCache>
            </c:strRef>
          </c:cat>
          <c:val>
            <c:numRef>
              <c:f>Sheet1!$C$2:$C$5</c:f>
              <c:numCache>
                <c:formatCode>General</c:formatCode>
                <c:ptCount val="4"/>
              </c:numCache>
            </c:numRef>
          </c:val>
          <c:extLst>
            <c:ext xmlns:c16="http://schemas.microsoft.com/office/drawing/2014/chart" uri="{C3380CC4-5D6E-409C-BE32-E72D297353CC}">
              <c16:uniqueId val="{00000011-2FB0-4A50-958F-746EB866B4D7}"/>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1">
    <c:autoUpdate val="0"/>
  </c:externalData>
  <c:userShapes r:id="rId2"/>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A7B-4536-859E-DE1CC4486ED2}"/>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A7B-4536-859E-DE1CC4486ED2}"/>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A7B-4536-859E-DE1CC4486ED2}"/>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A7B-4536-859E-DE1CC4486ED2}"/>
              </c:ext>
            </c:extLst>
          </c:dPt>
          <c:cat>
            <c:strRef>
              <c:f>Sheet1!$A$2:$A$5</c:f>
              <c:strCache>
                <c:ptCount val="4"/>
                <c:pt idx="0">
                  <c:v>1st Qtr</c:v>
                </c:pt>
                <c:pt idx="1">
                  <c:v>2nd Qtr</c:v>
                </c:pt>
                <c:pt idx="2">
                  <c:v>3rd Qtr</c:v>
                </c:pt>
                <c:pt idx="3">
                  <c:v> </c:v>
                </c:pt>
              </c:strCache>
            </c:strRef>
          </c:cat>
          <c:val>
            <c:numRef>
              <c:f>Sheet1!$B$2:$B$5</c:f>
              <c:numCache>
                <c:formatCode>General</c:formatCode>
                <c:ptCount val="4"/>
                <c:pt idx="0">
                  <c:v>1287</c:v>
                </c:pt>
                <c:pt idx="1">
                  <c:v>477</c:v>
                </c:pt>
                <c:pt idx="2">
                  <c:v>1063</c:v>
                </c:pt>
                <c:pt idx="3">
                  <c:v>0</c:v>
                </c:pt>
              </c:numCache>
            </c:numRef>
          </c:val>
          <c:extLst>
            <c:ext xmlns:c16="http://schemas.microsoft.com/office/drawing/2014/chart" uri="{C3380CC4-5D6E-409C-BE32-E72D297353CC}">
              <c16:uniqueId val="{00000008-6A7B-4536-859E-DE1CC4486ED2}"/>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4E3-49DB-AAA5-48F9C54DC5E1}"/>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4E3-49DB-AAA5-48F9C54DC5E1}"/>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4E3-49DB-AAA5-48F9C54DC5E1}"/>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4E3-49DB-AAA5-48F9C54DC5E1}"/>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04E3-49DB-AAA5-48F9C54DC5E1}"/>
              </c:ext>
            </c:extLst>
          </c:dPt>
          <c:cat>
            <c:strRef>
              <c:f>Sheet1!$A$2:$A$6</c:f>
              <c:strCache>
                <c:ptCount val="5"/>
                <c:pt idx="0">
                  <c:v>Doubled up</c:v>
                </c:pt>
                <c:pt idx="1">
                  <c:v>Unsheltered</c:v>
                </c:pt>
                <c:pt idx="2">
                  <c:v>Lives in motel</c:v>
                </c:pt>
                <c:pt idx="3">
                  <c:v>Transitional housing</c:v>
                </c:pt>
                <c:pt idx="4">
                  <c:v>Not homeless</c:v>
                </c:pt>
              </c:strCache>
            </c:strRef>
          </c:cat>
          <c:val>
            <c:numRef>
              <c:f>Sheet1!$B$2:$B$6</c:f>
              <c:numCache>
                <c:formatCode>General</c:formatCode>
                <c:ptCount val="5"/>
                <c:pt idx="0">
                  <c:v>2076</c:v>
                </c:pt>
                <c:pt idx="1">
                  <c:v>130</c:v>
                </c:pt>
                <c:pt idx="2">
                  <c:v>369</c:v>
                </c:pt>
                <c:pt idx="3">
                  <c:v>38</c:v>
                </c:pt>
                <c:pt idx="4">
                  <c:v>52</c:v>
                </c:pt>
              </c:numCache>
            </c:numRef>
          </c:val>
          <c:extLst>
            <c:ext xmlns:c16="http://schemas.microsoft.com/office/drawing/2014/chart" uri="{C3380CC4-5D6E-409C-BE32-E72D297353CC}">
              <c16:uniqueId val="{0000000A-04E3-49DB-AAA5-48F9C54DC5E1}"/>
            </c:ext>
          </c:extLst>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2.7876545316808981E-2"/>
          <c:y val="0.83924787447056515"/>
          <c:w val="0.87545988754447968"/>
          <c:h val="0.12798526265190893"/>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drawing1.xml><?xml version="1.0" encoding="utf-8"?>
<c:userShapes xmlns:c="http://schemas.openxmlformats.org/drawingml/2006/chart">
  <cdr:relSizeAnchor xmlns:cdr="http://schemas.openxmlformats.org/drawingml/2006/chartDrawing">
    <cdr:from>
      <cdr:x>0.76836</cdr:x>
      <cdr:y>0.67868</cdr:y>
    </cdr:from>
    <cdr:to>
      <cdr:x>1</cdr:x>
      <cdr:y>1</cdr:y>
    </cdr:to>
    <cdr:sp macro="" textlink="">
      <cdr:nvSpPr>
        <cdr:cNvPr id="2" name="TextBox 8"/>
        <cdr:cNvSpPr txBox="1"/>
      </cdr:nvSpPr>
      <cdr:spPr>
        <a:xfrm xmlns:a="http://schemas.openxmlformats.org/drawingml/2006/main">
          <a:off x="3747566" y="2651282"/>
          <a:ext cx="1129791" cy="1255225"/>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en-US" dirty="0"/>
            <a:t> Homes </a:t>
          </a:r>
        </a:p>
        <a:p xmlns:a="http://schemas.openxmlformats.org/drawingml/2006/main">
          <a:pPr algn="ctr"/>
          <a:r>
            <a:rPr lang="en-US" dirty="0"/>
            <a:t>damaged by </a:t>
          </a:r>
        </a:p>
        <a:p xmlns:a="http://schemas.openxmlformats.org/drawingml/2006/main">
          <a:pPr algn="ctr"/>
          <a:r>
            <a:rPr lang="en-US" dirty="0"/>
            <a:t>25-50%</a:t>
          </a:r>
        </a:p>
      </cdr:txBody>
    </cdr:sp>
  </cdr:relSizeAnchor>
  <cdr:relSizeAnchor xmlns:cdr="http://schemas.openxmlformats.org/drawingml/2006/chartDrawing">
    <cdr:from>
      <cdr:x>0</cdr:x>
      <cdr:y>0.09454</cdr:y>
    </cdr:from>
    <cdr:to>
      <cdr:x>0.25302</cdr:x>
      <cdr:y>0.40181</cdr:y>
    </cdr:to>
    <cdr:sp macro="" textlink="">
      <cdr:nvSpPr>
        <cdr:cNvPr id="3" name="TextBox 8"/>
        <cdr:cNvSpPr txBox="1"/>
      </cdr:nvSpPr>
      <cdr:spPr>
        <a:xfrm xmlns:a="http://schemas.openxmlformats.org/drawingml/2006/main">
          <a:off x="0" y="369332"/>
          <a:ext cx="1234069" cy="120032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r>
            <a:rPr lang="en-US" dirty="0"/>
            <a:t>Homes </a:t>
          </a:r>
        </a:p>
        <a:p xmlns:a="http://schemas.openxmlformats.org/drawingml/2006/main">
          <a:r>
            <a:rPr lang="en-US" dirty="0"/>
            <a:t>damaged by </a:t>
          </a:r>
        </a:p>
        <a:p xmlns:a="http://schemas.openxmlformats.org/drawingml/2006/main">
          <a:r>
            <a:rPr lang="en-US" dirty="0"/>
            <a:t>&lt;25%</a:t>
          </a:r>
        </a:p>
      </cdr:txBody>
    </cdr:sp>
  </cdr:relSizeAnchor>
  <cdr:relSizeAnchor xmlns:cdr="http://schemas.openxmlformats.org/drawingml/2006/chartDrawing">
    <cdr:from>
      <cdr:x>0.30428</cdr:x>
      <cdr:y>0.43437</cdr:y>
    </cdr:from>
    <cdr:to>
      <cdr:x>0.45872</cdr:x>
      <cdr:y>0.61796</cdr:y>
    </cdr:to>
    <cdr:sp macro="" textlink="">
      <cdr:nvSpPr>
        <cdr:cNvPr id="5" name="TextBox 4"/>
        <cdr:cNvSpPr txBox="1"/>
      </cdr:nvSpPr>
      <cdr:spPr>
        <a:xfrm xmlns:a="http://schemas.openxmlformats.org/drawingml/2006/main">
          <a:off x="1801525" y="2163567"/>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dirty="0"/>
            <a:t>53</a:t>
          </a:r>
          <a:r>
            <a:rPr lang="en-US" dirty="0"/>
            <a:t>%</a:t>
          </a:r>
          <a:endParaRPr lang="en-US" sz="1100" dirty="0"/>
        </a:p>
      </cdr:txBody>
    </cdr:sp>
  </cdr:relSizeAnchor>
  <cdr:relSizeAnchor xmlns:cdr="http://schemas.openxmlformats.org/drawingml/2006/chartDrawing">
    <cdr:from>
      <cdr:x>0.15006</cdr:x>
      <cdr:y>0.24727</cdr:y>
    </cdr:from>
    <cdr:to>
      <cdr:x>0.21118</cdr:x>
      <cdr:y>0.29219</cdr:y>
    </cdr:to>
    <cdr:cxnSp macro="">
      <cdr:nvCxnSpPr>
        <cdr:cNvPr id="7" name="Elbow Connector 6">
          <a:extLst xmlns:a="http://schemas.openxmlformats.org/drawingml/2006/main">
            <a:ext uri="{FF2B5EF4-FFF2-40B4-BE49-F238E27FC236}">
              <a16:creationId xmlns:a16="http://schemas.microsoft.com/office/drawing/2014/main" id="{1FE3B4B6-33ED-4D0C-81C1-A8956040817E}"/>
            </a:ext>
          </a:extLst>
        </cdr:cNvPr>
        <cdr:cNvCxnSpPr/>
      </cdr:nvCxnSpPr>
      <cdr:spPr>
        <a:xfrm xmlns:a="http://schemas.openxmlformats.org/drawingml/2006/main">
          <a:off x="888445" y="1231627"/>
          <a:ext cx="361868" cy="223741"/>
        </a:xfrm>
        <a:prstGeom xmlns:a="http://schemas.openxmlformats.org/drawingml/2006/main" prst="bentConnector3">
          <a:avLst/>
        </a:prstGeom>
        <a:ln xmlns:a="http://schemas.openxmlformats.org/drawingml/2006/main" w="25400">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0.77577</cdr:x>
      <cdr:y>0.74538</cdr:y>
    </cdr:from>
    <cdr:to>
      <cdr:x>0.83231</cdr:x>
      <cdr:y>0.79029</cdr:y>
    </cdr:to>
    <cdr:cxnSp macro="">
      <cdr:nvCxnSpPr>
        <cdr:cNvPr id="9" name="Elbow Connector 8">
          <a:extLst xmlns:a="http://schemas.openxmlformats.org/drawingml/2006/main">
            <a:ext uri="{FF2B5EF4-FFF2-40B4-BE49-F238E27FC236}">
              <a16:creationId xmlns:a16="http://schemas.microsoft.com/office/drawing/2014/main" id="{4C69B19B-BE2A-473F-9875-2A30829AA1A5}"/>
            </a:ext>
          </a:extLst>
        </cdr:cNvPr>
        <cdr:cNvCxnSpPr/>
      </cdr:nvCxnSpPr>
      <cdr:spPr>
        <a:xfrm xmlns:a="http://schemas.openxmlformats.org/drawingml/2006/main" rot="10800000">
          <a:off x="4593040" y="3712661"/>
          <a:ext cx="334751" cy="223691"/>
        </a:xfrm>
        <a:prstGeom xmlns:a="http://schemas.openxmlformats.org/drawingml/2006/main" prst="bentConnector3">
          <a:avLst/>
        </a:prstGeom>
        <a:ln xmlns:a="http://schemas.openxmlformats.org/drawingml/2006/main" w="22225">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2.xml><?xml version="1.0" encoding="utf-8"?>
<c:userShapes xmlns:c="http://schemas.openxmlformats.org/drawingml/2006/chart">
  <cdr:relSizeAnchor xmlns:cdr="http://schemas.openxmlformats.org/drawingml/2006/chartDrawing">
    <cdr:from>
      <cdr:x>0.25205</cdr:x>
      <cdr:y>0.15462</cdr:y>
    </cdr:from>
    <cdr:to>
      <cdr:x>0.30293</cdr:x>
      <cdr:y>0.20992</cdr:y>
    </cdr:to>
    <cdr:cxnSp macro="">
      <cdr:nvCxnSpPr>
        <cdr:cNvPr id="2" name="Elbow Connector 1">
          <a:extLst xmlns:a="http://schemas.openxmlformats.org/drawingml/2006/main">
            <a:ext uri="{FF2B5EF4-FFF2-40B4-BE49-F238E27FC236}">
              <a16:creationId xmlns:a16="http://schemas.microsoft.com/office/drawing/2014/main" id="{ADE8E928-8DC5-43DA-B0EB-91F545085CD7}"/>
            </a:ext>
          </a:extLst>
        </cdr:cNvPr>
        <cdr:cNvCxnSpPr/>
      </cdr:nvCxnSpPr>
      <cdr:spPr>
        <a:xfrm xmlns:a="http://schemas.openxmlformats.org/drawingml/2006/main">
          <a:off x="1792694" y="625669"/>
          <a:ext cx="361868" cy="223741"/>
        </a:xfrm>
        <a:prstGeom xmlns:a="http://schemas.openxmlformats.org/drawingml/2006/main" prst="bentConnector3">
          <a:avLst/>
        </a:prstGeom>
        <a:ln xmlns:a="http://schemas.openxmlformats.org/drawingml/2006/main" w="25400">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0.67807</cdr:x>
      <cdr:y>0.13011</cdr:y>
    </cdr:from>
    <cdr:to>
      <cdr:x>0.72913</cdr:x>
      <cdr:y>0.16136</cdr:y>
    </cdr:to>
    <cdr:cxnSp macro="">
      <cdr:nvCxnSpPr>
        <cdr:cNvPr id="3" name="Elbow Connector 2">
          <a:extLst xmlns:a="http://schemas.openxmlformats.org/drawingml/2006/main">
            <a:ext uri="{FF2B5EF4-FFF2-40B4-BE49-F238E27FC236}">
              <a16:creationId xmlns:a16="http://schemas.microsoft.com/office/drawing/2014/main" id="{F9E2422D-3F20-4A37-B92E-1ECC0FF7FCF2}"/>
            </a:ext>
          </a:extLst>
        </cdr:cNvPr>
        <cdr:cNvCxnSpPr/>
      </cdr:nvCxnSpPr>
      <cdr:spPr>
        <a:xfrm xmlns:a="http://schemas.openxmlformats.org/drawingml/2006/main" rot="10800000" flipV="1">
          <a:off x="4822673" y="526484"/>
          <a:ext cx="363116" cy="126463"/>
        </a:xfrm>
        <a:prstGeom xmlns:a="http://schemas.openxmlformats.org/drawingml/2006/main" prst="bentConnector3">
          <a:avLst>
            <a:gd name="adj1" fmla="val 34261"/>
          </a:avLst>
        </a:prstGeom>
        <a:ln xmlns:a="http://schemas.openxmlformats.org/drawingml/2006/main" w="22225">
          <a:solidFill>
            <a:schemeClr val="tx1"/>
          </a:solidFill>
          <a:tailEnd type="triangle"/>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0.41498</cdr:x>
      <cdr:y>0.65939</cdr:y>
    </cdr:from>
    <cdr:to>
      <cdr:x>0.54354</cdr:x>
      <cdr:y>0.88537</cdr:y>
    </cdr:to>
    <cdr:sp macro="" textlink="">
      <cdr:nvSpPr>
        <cdr:cNvPr id="4" name="TextBox 3"/>
        <cdr:cNvSpPr txBox="1"/>
      </cdr:nvSpPr>
      <cdr:spPr>
        <a:xfrm xmlns:a="http://schemas.openxmlformats.org/drawingml/2006/main">
          <a:off x="2951445" y="2668185"/>
          <a:ext cx="914400" cy="914400"/>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800" b="0" dirty="0"/>
            <a:t>17%</a:t>
          </a:r>
        </a:p>
      </cdr:txBody>
    </cdr:sp>
  </cdr:relSizeAnchor>
</c:userShapes>
</file>

<file path=ppt/drawings/drawing3.xml><?xml version="1.0" encoding="utf-8"?>
<c:userShapes xmlns:c="http://schemas.openxmlformats.org/drawingml/2006/chart">
  <cdr:relSizeAnchor xmlns:cdr="http://schemas.openxmlformats.org/drawingml/2006/chartDrawing">
    <cdr:from>
      <cdr:x>0.48136</cdr:x>
      <cdr:y>0.53895</cdr:y>
    </cdr:from>
    <cdr:to>
      <cdr:x>0.60084</cdr:x>
      <cdr:y>0.70562</cdr:y>
    </cdr:to>
    <cdr:sp macro="" textlink="">
      <cdr:nvSpPr>
        <cdr:cNvPr id="2" name="TextBox 1"/>
        <cdr:cNvSpPr txBox="1"/>
      </cdr:nvSpPr>
      <cdr:spPr>
        <a:xfrm xmlns:a="http://schemas.openxmlformats.org/drawingml/2006/main">
          <a:off x="3508762" y="2715593"/>
          <a:ext cx="870922" cy="839757"/>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b="1" dirty="0"/>
            <a:t>2076 or 78%</a:t>
          </a:r>
        </a:p>
      </cdr:txBody>
    </cdr:sp>
  </cdr:relSizeAnchor>
  <cdr:relSizeAnchor xmlns:cdr="http://schemas.openxmlformats.org/drawingml/2006/chartDrawing">
    <cdr:from>
      <cdr:x>0.24655</cdr:x>
      <cdr:y>0.38945</cdr:y>
    </cdr:from>
    <cdr:to>
      <cdr:x>0.27459</cdr:x>
      <cdr:y>0.40135</cdr:y>
    </cdr:to>
    <cdr:sp macro="" textlink="">
      <cdr:nvSpPr>
        <cdr:cNvPr id="3" name="TextBox 2"/>
        <cdr:cNvSpPr txBox="1"/>
      </cdr:nvSpPr>
      <cdr:spPr>
        <a:xfrm xmlns:a="http://schemas.openxmlformats.org/drawingml/2006/main" flipH="1">
          <a:off x="1886857" y="2136710"/>
          <a:ext cx="214604" cy="6531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130 or 5%</a:t>
          </a:r>
        </a:p>
      </cdr:txBody>
    </cdr:sp>
  </cdr:relSizeAnchor>
  <cdr:relSizeAnchor xmlns:cdr="http://schemas.openxmlformats.org/drawingml/2006/chartDrawing">
    <cdr:from>
      <cdr:x>0.24825</cdr:x>
      <cdr:y>0.25632</cdr:y>
    </cdr:from>
    <cdr:to>
      <cdr:x>0.36773</cdr:x>
      <cdr:y>0.42299</cdr:y>
    </cdr:to>
    <cdr:sp macro="" textlink="">
      <cdr:nvSpPr>
        <cdr:cNvPr id="4" name="TextBox 3"/>
        <cdr:cNvSpPr txBox="1"/>
      </cdr:nvSpPr>
      <cdr:spPr>
        <a:xfrm xmlns:a="http://schemas.openxmlformats.org/drawingml/2006/main">
          <a:off x="1567621" y="1133223"/>
          <a:ext cx="754479" cy="736874"/>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b="1" dirty="0"/>
            <a:t>130 or 5%</a:t>
          </a:r>
        </a:p>
      </cdr:txBody>
    </cdr:sp>
  </cdr:relSizeAnchor>
  <cdr:relSizeAnchor xmlns:cdr="http://schemas.openxmlformats.org/drawingml/2006/chartDrawing">
    <cdr:from>
      <cdr:x>0.32036</cdr:x>
      <cdr:y>0.19656</cdr:y>
    </cdr:from>
    <cdr:to>
      <cdr:x>0.43984</cdr:x>
      <cdr:y>0.36322</cdr:y>
    </cdr:to>
    <cdr:sp macro="" textlink="">
      <cdr:nvSpPr>
        <cdr:cNvPr id="5" name="TextBox 4"/>
        <cdr:cNvSpPr txBox="1"/>
      </cdr:nvSpPr>
      <cdr:spPr>
        <a:xfrm xmlns:a="http://schemas.openxmlformats.org/drawingml/2006/main">
          <a:off x="2335179" y="990380"/>
          <a:ext cx="870922" cy="839756"/>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1600" b="1" dirty="0"/>
            <a:t>369 or 14%</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56878F-A2C8-4BB0-958E-312D127D2843}" type="datetimeFigureOut">
              <a:rPr lang="en-US" smtClean="0"/>
              <a:t>12/14/2017</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EB662BD-FB70-4166-BFD7-EE17A5558437}" type="slidenum">
              <a:rPr lang="en-US" smtClean="0"/>
              <a:t>‹#›</a:t>
            </a:fld>
            <a:endParaRPr lang="en-US"/>
          </a:p>
        </p:txBody>
      </p:sp>
    </p:spTree>
    <p:extLst>
      <p:ext uri="{BB962C8B-B14F-4D97-AF65-F5344CB8AC3E}">
        <p14:creationId xmlns:p14="http://schemas.microsoft.com/office/powerpoint/2010/main" val="1281657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C90A48-FFAB-5143-8DC0-21502F1407BF}" type="slidenum">
              <a:rPr lang="en-US" smtClean="0"/>
              <a:t>1</a:t>
            </a:fld>
            <a:endParaRPr lang="en-US"/>
          </a:p>
        </p:txBody>
      </p:sp>
    </p:spTree>
    <p:extLst>
      <p:ext uri="{BB962C8B-B14F-4D97-AF65-F5344CB8AC3E}">
        <p14:creationId xmlns:p14="http://schemas.microsoft.com/office/powerpoint/2010/main" val="2769827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C90A48-FFAB-5143-8DC0-21502F1407BF}" type="slidenum">
              <a:rPr lang="en-US" smtClean="0"/>
              <a:t>2</a:t>
            </a:fld>
            <a:endParaRPr lang="en-US"/>
          </a:p>
        </p:txBody>
      </p:sp>
    </p:spTree>
    <p:extLst>
      <p:ext uri="{BB962C8B-B14F-4D97-AF65-F5344CB8AC3E}">
        <p14:creationId xmlns:p14="http://schemas.microsoft.com/office/powerpoint/2010/main" val="15397829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C90A48-FFAB-5143-8DC0-21502F1407BF}" type="slidenum">
              <a:rPr lang="en-US" smtClean="0"/>
              <a:t>3</a:t>
            </a:fld>
            <a:endParaRPr lang="en-US"/>
          </a:p>
        </p:txBody>
      </p:sp>
    </p:spTree>
    <p:extLst>
      <p:ext uri="{BB962C8B-B14F-4D97-AF65-F5344CB8AC3E}">
        <p14:creationId xmlns:p14="http://schemas.microsoft.com/office/powerpoint/2010/main" val="27717256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bwMode="auto">
          <a:xfrm>
            <a:off x="1371600" y="1143000"/>
            <a:ext cx="4114800" cy="3086100"/>
          </a:xfrm>
          <a:noFill/>
          <a:ln>
            <a:solidFill>
              <a:srgbClr val="000000"/>
            </a:solidFill>
            <a:miter lim="800000"/>
            <a:headEnd/>
            <a:tailEnd/>
          </a:ln>
        </p:spPr>
      </p:sp>
      <p:sp>
        <p:nvSpPr>
          <p:cNvPr id="440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a:p>
        </p:txBody>
      </p:sp>
      <p:sp>
        <p:nvSpPr>
          <p:cNvPr id="44036" name="Slide Number Placeholder 3"/>
          <p:cNvSpPr>
            <a:spLocks noGrp="1"/>
          </p:cNvSpPr>
          <p:nvPr>
            <p:ph type="sldNum" sz="quarter" idx="5"/>
          </p:nvPr>
        </p:nvSpPr>
        <p:spPr bwMode="auto">
          <a:noFill/>
          <a:ln>
            <a:miter lim="800000"/>
            <a:headEnd/>
            <a:tailEnd/>
          </a:ln>
        </p:spPr>
        <p:txBody>
          <a:bodyPr/>
          <a:lstStyle/>
          <a:p>
            <a:fld id="{46E23DDA-5343-0645-8E4A-5151DB0F38DF}" type="slidenum">
              <a:rPr lang="en-US"/>
              <a:pPr/>
              <a:t>4</a:t>
            </a:fld>
            <a:endParaRPr lang="en-US"/>
          </a:p>
        </p:txBody>
      </p:sp>
    </p:spTree>
    <p:extLst>
      <p:ext uri="{BB962C8B-B14F-4D97-AF65-F5344CB8AC3E}">
        <p14:creationId xmlns:p14="http://schemas.microsoft.com/office/powerpoint/2010/main" val="28451964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791E3F-4098-4346-88F8-356D4AC87978}" type="slidenum">
              <a:rPr lang="en-US" smtClean="0"/>
              <a:t>8</a:t>
            </a:fld>
            <a:endParaRPr lang="en-US"/>
          </a:p>
        </p:txBody>
      </p:sp>
    </p:spTree>
    <p:extLst>
      <p:ext uri="{BB962C8B-B14F-4D97-AF65-F5344CB8AC3E}">
        <p14:creationId xmlns:p14="http://schemas.microsoft.com/office/powerpoint/2010/main" val="10748143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3791E3F-4098-4346-88F8-356D4AC87978}" type="slidenum">
              <a:rPr lang="en-US" smtClean="0"/>
              <a:t>9</a:t>
            </a:fld>
            <a:endParaRPr lang="en-US"/>
          </a:p>
        </p:txBody>
      </p:sp>
    </p:spTree>
    <p:extLst>
      <p:ext uri="{BB962C8B-B14F-4D97-AF65-F5344CB8AC3E}">
        <p14:creationId xmlns:p14="http://schemas.microsoft.com/office/powerpoint/2010/main" val="33645361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6C90A48-FFAB-5143-8DC0-21502F1407BF}" type="slidenum">
              <a:rPr lang="en-US" smtClean="0"/>
              <a:t>30</a:t>
            </a:fld>
            <a:endParaRPr lang="en-US"/>
          </a:p>
        </p:txBody>
      </p:sp>
    </p:spTree>
    <p:extLst>
      <p:ext uri="{BB962C8B-B14F-4D97-AF65-F5344CB8AC3E}">
        <p14:creationId xmlns:p14="http://schemas.microsoft.com/office/powerpoint/2010/main" val="37963552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371D76C-2638-4208-8AB3-258E5685AF2C}" type="slidenum">
              <a:rPr lang="en-US" smtClean="0"/>
              <a:t>38</a:t>
            </a:fld>
            <a:endParaRPr lang="en-US"/>
          </a:p>
        </p:txBody>
      </p:sp>
    </p:spTree>
    <p:extLst>
      <p:ext uri="{BB962C8B-B14F-4D97-AF65-F5344CB8AC3E}">
        <p14:creationId xmlns:p14="http://schemas.microsoft.com/office/powerpoint/2010/main" val="9022269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C1A310B-9254-4989-BFE0-D18CC594FC7B}" type="datetimeFigureOut">
              <a:rPr lang="en-US" smtClean="0"/>
              <a:t>12/14/2017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D5E516-9A84-40F1-A1DD-6BD5C95601DA}" type="slidenum">
              <a:rPr lang="en-US" smtClean="0"/>
              <a:t>‹#›</a:t>
            </a:fld>
            <a:endParaRPr lang="en-US"/>
          </a:p>
        </p:txBody>
      </p:sp>
    </p:spTree>
    <p:extLst>
      <p:ext uri="{BB962C8B-B14F-4D97-AF65-F5344CB8AC3E}">
        <p14:creationId xmlns:p14="http://schemas.microsoft.com/office/powerpoint/2010/main" val="29300019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1A310B-9254-4989-BFE0-D18CC594FC7B}" type="datetimeFigureOut">
              <a:rPr lang="en-US" smtClean="0"/>
              <a:t>12/14/2017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D5E516-9A84-40F1-A1DD-6BD5C95601DA}" type="slidenum">
              <a:rPr lang="en-US" smtClean="0"/>
              <a:t>‹#›</a:t>
            </a:fld>
            <a:endParaRPr lang="en-US"/>
          </a:p>
        </p:txBody>
      </p:sp>
    </p:spTree>
    <p:extLst>
      <p:ext uri="{BB962C8B-B14F-4D97-AF65-F5344CB8AC3E}">
        <p14:creationId xmlns:p14="http://schemas.microsoft.com/office/powerpoint/2010/main" val="31009170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1A310B-9254-4989-BFE0-D18CC594FC7B}" type="datetimeFigureOut">
              <a:rPr lang="en-US" smtClean="0"/>
              <a:t>12/14/2017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D5E516-9A84-40F1-A1DD-6BD5C95601DA}" type="slidenum">
              <a:rPr lang="en-US" smtClean="0"/>
              <a:t>‹#›</a:t>
            </a:fld>
            <a:endParaRPr lang="en-US"/>
          </a:p>
        </p:txBody>
      </p:sp>
    </p:spTree>
    <p:extLst>
      <p:ext uri="{BB962C8B-B14F-4D97-AF65-F5344CB8AC3E}">
        <p14:creationId xmlns:p14="http://schemas.microsoft.com/office/powerpoint/2010/main" val="36141042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cxnSp>
        <p:nvCxnSpPr>
          <p:cNvPr id="2" name="Straight Connector 1"/>
          <p:cNvCxnSpPr/>
          <p:nvPr userDrawn="1"/>
        </p:nvCxnSpPr>
        <p:spPr>
          <a:xfrm>
            <a:off x="560390" y="339725"/>
            <a:ext cx="6592887" cy="0"/>
          </a:xfrm>
          <a:prstGeom prst="line">
            <a:avLst/>
          </a:prstGeom>
        </p:spPr>
        <p:style>
          <a:lnRef idx="1">
            <a:schemeClr val="accent1"/>
          </a:lnRef>
          <a:fillRef idx="0">
            <a:schemeClr val="accent1"/>
          </a:fillRef>
          <a:effectRef idx="0">
            <a:schemeClr val="accent1"/>
          </a:effectRef>
          <a:fontRef idx="minor">
            <a:schemeClr val="tx1"/>
          </a:fontRef>
        </p:style>
      </p:cxnSp>
      <p:pic>
        <p:nvPicPr>
          <p:cNvPr id="6" name="Picture 6"/>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7659691" y="228601"/>
            <a:ext cx="1157287" cy="487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Date Placeholder 3"/>
          <p:cNvSpPr>
            <a:spLocks noGrp="1"/>
          </p:cNvSpPr>
          <p:nvPr>
            <p:ph type="dt" sz="half" idx="10"/>
          </p:nvPr>
        </p:nvSpPr>
        <p:spPr/>
        <p:txBody>
          <a:bodyPr/>
          <a:lstStyle>
            <a:lvl1pPr>
              <a:defRPr/>
            </a:lvl1pPr>
          </a:lstStyle>
          <a:p>
            <a:pPr>
              <a:defRPr/>
            </a:pPr>
            <a:fld id="{D3496654-24D0-4202-A041-8ED534D606A6}" type="datetime1">
              <a:rPr lang="en-US"/>
              <a:pPr>
                <a:defRPr/>
              </a:pPr>
              <a:t>12/14/2017</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309FE7DA-0AB1-4A74-867B-9651F4DB6A1B}" type="slidenum">
              <a:rPr lang="en-US"/>
              <a:pPr>
                <a:defRPr/>
              </a:pPr>
              <a:t>‹#›</a:t>
            </a:fld>
            <a:endParaRPr lang="en-US"/>
          </a:p>
        </p:txBody>
      </p:sp>
    </p:spTree>
    <p:extLst>
      <p:ext uri="{BB962C8B-B14F-4D97-AF65-F5344CB8AC3E}">
        <p14:creationId xmlns:p14="http://schemas.microsoft.com/office/powerpoint/2010/main" val="18775470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C1A310B-9254-4989-BFE0-D18CC594FC7B}" type="datetimeFigureOut">
              <a:rPr lang="en-US" smtClean="0"/>
              <a:t>12/14/2017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D5E516-9A84-40F1-A1DD-6BD5C95601DA}" type="slidenum">
              <a:rPr lang="en-US" smtClean="0"/>
              <a:t>‹#›</a:t>
            </a:fld>
            <a:endParaRPr lang="en-US"/>
          </a:p>
        </p:txBody>
      </p:sp>
    </p:spTree>
    <p:extLst>
      <p:ext uri="{BB962C8B-B14F-4D97-AF65-F5344CB8AC3E}">
        <p14:creationId xmlns:p14="http://schemas.microsoft.com/office/powerpoint/2010/main" val="36620726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C1A310B-9254-4989-BFE0-D18CC594FC7B}" type="datetimeFigureOut">
              <a:rPr lang="en-US" smtClean="0"/>
              <a:t>12/14/2017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3D5E516-9A84-40F1-A1DD-6BD5C95601DA}" type="slidenum">
              <a:rPr lang="en-US" smtClean="0"/>
              <a:t>‹#›</a:t>
            </a:fld>
            <a:endParaRPr lang="en-US"/>
          </a:p>
        </p:txBody>
      </p:sp>
    </p:spTree>
    <p:extLst>
      <p:ext uri="{BB962C8B-B14F-4D97-AF65-F5344CB8AC3E}">
        <p14:creationId xmlns:p14="http://schemas.microsoft.com/office/powerpoint/2010/main" val="40257705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C1A310B-9254-4989-BFE0-D18CC594FC7B}" type="datetimeFigureOut">
              <a:rPr lang="en-US" smtClean="0"/>
              <a:t>12/14/2017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D5E516-9A84-40F1-A1DD-6BD5C95601DA}" type="slidenum">
              <a:rPr lang="en-US" smtClean="0"/>
              <a:t>‹#›</a:t>
            </a:fld>
            <a:endParaRPr lang="en-US"/>
          </a:p>
        </p:txBody>
      </p:sp>
    </p:spTree>
    <p:extLst>
      <p:ext uri="{BB962C8B-B14F-4D97-AF65-F5344CB8AC3E}">
        <p14:creationId xmlns:p14="http://schemas.microsoft.com/office/powerpoint/2010/main" val="6824283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C1A310B-9254-4989-BFE0-D18CC594FC7B}" type="datetimeFigureOut">
              <a:rPr lang="en-US" smtClean="0"/>
              <a:t>12/14/2017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3D5E516-9A84-40F1-A1DD-6BD5C95601DA}" type="slidenum">
              <a:rPr lang="en-US" smtClean="0"/>
              <a:t>‹#›</a:t>
            </a:fld>
            <a:endParaRPr lang="en-US"/>
          </a:p>
        </p:txBody>
      </p:sp>
    </p:spTree>
    <p:extLst>
      <p:ext uri="{BB962C8B-B14F-4D97-AF65-F5344CB8AC3E}">
        <p14:creationId xmlns:p14="http://schemas.microsoft.com/office/powerpoint/2010/main" val="2786481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C1A310B-9254-4989-BFE0-D18CC594FC7B}" type="datetimeFigureOut">
              <a:rPr lang="en-US" smtClean="0"/>
              <a:t>12/14/2017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3D5E516-9A84-40F1-A1DD-6BD5C95601DA}" type="slidenum">
              <a:rPr lang="en-US" smtClean="0"/>
              <a:t>‹#›</a:t>
            </a:fld>
            <a:endParaRPr lang="en-US"/>
          </a:p>
        </p:txBody>
      </p:sp>
    </p:spTree>
    <p:extLst>
      <p:ext uri="{BB962C8B-B14F-4D97-AF65-F5344CB8AC3E}">
        <p14:creationId xmlns:p14="http://schemas.microsoft.com/office/powerpoint/2010/main" val="26700768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1A310B-9254-4989-BFE0-D18CC594FC7B}" type="datetimeFigureOut">
              <a:rPr lang="en-US" smtClean="0"/>
              <a:t>12/14/2017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3D5E516-9A84-40F1-A1DD-6BD5C95601DA}" type="slidenum">
              <a:rPr lang="en-US" smtClean="0"/>
              <a:t>‹#›</a:t>
            </a:fld>
            <a:endParaRPr lang="en-US"/>
          </a:p>
        </p:txBody>
      </p:sp>
    </p:spTree>
    <p:extLst>
      <p:ext uri="{BB962C8B-B14F-4D97-AF65-F5344CB8AC3E}">
        <p14:creationId xmlns:p14="http://schemas.microsoft.com/office/powerpoint/2010/main" val="1550252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1A310B-9254-4989-BFE0-D18CC594FC7B}" type="datetimeFigureOut">
              <a:rPr lang="en-US" smtClean="0"/>
              <a:t>12/14/2017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D5E516-9A84-40F1-A1DD-6BD5C95601DA}" type="slidenum">
              <a:rPr lang="en-US" smtClean="0"/>
              <a:t>‹#›</a:t>
            </a:fld>
            <a:endParaRPr lang="en-US"/>
          </a:p>
        </p:txBody>
      </p:sp>
    </p:spTree>
    <p:extLst>
      <p:ext uri="{BB962C8B-B14F-4D97-AF65-F5344CB8AC3E}">
        <p14:creationId xmlns:p14="http://schemas.microsoft.com/office/powerpoint/2010/main" val="3319667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C1A310B-9254-4989-BFE0-D18CC594FC7B}" type="datetimeFigureOut">
              <a:rPr lang="en-US" smtClean="0"/>
              <a:t>12/14/2017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3D5E516-9A84-40F1-A1DD-6BD5C95601DA}" type="slidenum">
              <a:rPr lang="en-US" smtClean="0"/>
              <a:t>‹#›</a:t>
            </a:fld>
            <a:endParaRPr lang="en-US"/>
          </a:p>
        </p:txBody>
      </p:sp>
    </p:spTree>
    <p:extLst>
      <p:ext uri="{BB962C8B-B14F-4D97-AF65-F5344CB8AC3E}">
        <p14:creationId xmlns:p14="http://schemas.microsoft.com/office/powerpoint/2010/main" val="17497897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C1A310B-9254-4989-BFE0-D18CC594FC7B}" type="datetimeFigureOut">
              <a:rPr lang="en-US" smtClean="0"/>
              <a:t>12/14/2017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3D5E516-9A84-40F1-A1DD-6BD5C95601DA}" type="slidenum">
              <a:rPr lang="en-US" smtClean="0"/>
              <a:t>‹#›</a:t>
            </a:fld>
            <a:endParaRPr lang="en-US"/>
          </a:p>
        </p:txBody>
      </p:sp>
    </p:spTree>
    <p:extLst>
      <p:ext uri="{BB962C8B-B14F-4D97-AF65-F5344CB8AC3E}">
        <p14:creationId xmlns:p14="http://schemas.microsoft.com/office/powerpoint/2010/main" val="130975011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4.xml"/><Relationship Id="rId4" Type="http://schemas.openxmlformats.org/officeDocument/2006/relationships/image" Target="../media/image11.jp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4.xml.rels><?xml version="1.0" encoding="UTF-8" standalone="yes"?>
<Relationships xmlns="http://schemas.openxmlformats.org/package/2006/relationships"><Relationship Id="rId2" Type="http://schemas.openxmlformats.org/officeDocument/2006/relationships/image" Target="../media/image24.w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www.pegasusplanninganddevelopment.com/"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2.xml"/><Relationship Id="rId5" Type="http://schemas.openxmlformats.org/officeDocument/2006/relationships/image" Target="../media/image6.jpe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4.xml"/><Relationship Id="rId1" Type="http://schemas.openxmlformats.org/officeDocument/2006/relationships/vmlDrawing" Target="../drawings/vmlDrawing1.vml"/><Relationship Id="rId5" Type="http://schemas.openxmlformats.org/officeDocument/2006/relationships/image" Target="../media/image7.emf"/><Relationship Id="rId4" Type="http://schemas.openxmlformats.org/officeDocument/2006/relationships/package" Target="../embeddings/Microsoft_Word_Document3.docx"/></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Content Placeholder 2"/>
          <p:cNvSpPr>
            <a:spLocks noGrp="1"/>
          </p:cNvSpPr>
          <p:nvPr>
            <p:ph idx="1"/>
          </p:nvPr>
        </p:nvSpPr>
        <p:spPr>
          <a:xfrm>
            <a:off x="1190625" y="1272461"/>
            <a:ext cx="6614269" cy="3423364"/>
          </a:xfrm>
        </p:spPr>
        <p:txBody>
          <a:bodyPr>
            <a:normAutofit/>
          </a:bodyPr>
          <a:lstStyle/>
          <a:p>
            <a:pPr marL="0" indent="0" algn="ctr">
              <a:spcBef>
                <a:spcPct val="50000"/>
              </a:spcBef>
              <a:buNone/>
            </a:pPr>
            <a:r>
              <a:rPr lang="en-US" sz="3200" b="1" dirty="0">
                <a:solidFill>
                  <a:schemeClr val="accent1">
                    <a:lumMod val="75000"/>
                  </a:schemeClr>
                </a:solidFill>
                <a:latin typeface="Candara" panose="020E0502030303020204" pitchFamily="34" charset="0"/>
              </a:rPr>
              <a:t>HOUSING RECOVERY PLAN</a:t>
            </a:r>
          </a:p>
          <a:p>
            <a:pPr marL="0" indent="0" algn="ctr">
              <a:spcBef>
                <a:spcPct val="50000"/>
              </a:spcBef>
              <a:buNone/>
            </a:pPr>
            <a:r>
              <a:rPr lang="en-US" sz="3200" b="1" dirty="0">
                <a:solidFill>
                  <a:schemeClr val="accent1">
                    <a:lumMod val="75000"/>
                  </a:schemeClr>
                </a:solidFill>
                <a:latin typeface="Candara" panose="020E0502030303020204" pitchFamily="34" charset="0"/>
              </a:rPr>
              <a:t> FOR </a:t>
            </a:r>
          </a:p>
          <a:p>
            <a:pPr marL="0" indent="0" algn="ctr">
              <a:spcBef>
                <a:spcPct val="50000"/>
              </a:spcBef>
              <a:buNone/>
            </a:pPr>
            <a:r>
              <a:rPr lang="en-US" sz="3200" b="1" dirty="0">
                <a:solidFill>
                  <a:schemeClr val="accent1">
                    <a:lumMod val="75000"/>
                  </a:schemeClr>
                </a:solidFill>
                <a:latin typeface="Candara" panose="020E0502030303020204" pitchFamily="34" charset="0"/>
              </a:rPr>
              <a:t>ARANSAS COUNTY, TEXAS</a:t>
            </a:r>
          </a:p>
          <a:p>
            <a:pPr marL="0" indent="0" algn="ctr">
              <a:spcBef>
                <a:spcPct val="50000"/>
              </a:spcBef>
              <a:buNone/>
            </a:pPr>
            <a:endParaRPr lang="en-US" sz="1200" b="1" i="1" spc="225" dirty="0">
              <a:solidFill>
                <a:schemeClr val="tx2"/>
              </a:solidFill>
              <a:latin typeface="Candara" panose="020E0502030303020204" pitchFamily="34" charset="0"/>
            </a:endParaRPr>
          </a:p>
          <a:p>
            <a:pPr marL="0" indent="0" algn="ctr">
              <a:spcBef>
                <a:spcPct val="50000"/>
              </a:spcBef>
              <a:buNone/>
            </a:pPr>
            <a:r>
              <a:rPr lang="en-US" sz="2300" b="1" i="1" spc="225" dirty="0">
                <a:solidFill>
                  <a:schemeClr val="tx2"/>
                </a:solidFill>
                <a:latin typeface="Candara" panose="020E0502030303020204" pitchFamily="34" charset="0"/>
              </a:rPr>
              <a:t>Community and Business Workshops</a:t>
            </a:r>
          </a:p>
          <a:p>
            <a:pPr marL="0" indent="0" algn="ctr">
              <a:spcBef>
                <a:spcPct val="50000"/>
              </a:spcBef>
              <a:buNone/>
            </a:pPr>
            <a:r>
              <a:rPr lang="en-US" sz="2300" b="1" i="1" spc="225" dirty="0">
                <a:solidFill>
                  <a:schemeClr val="tx2"/>
                </a:solidFill>
                <a:latin typeface="Candara" panose="020E0502030303020204" pitchFamily="34" charset="0"/>
              </a:rPr>
              <a:t>December 13-16, 2017</a:t>
            </a:r>
          </a:p>
        </p:txBody>
      </p:sp>
      <p:pic>
        <p:nvPicPr>
          <p:cNvPr id="34823" name="Picture 8" descr="PegasusLogo_notag.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7929" y="6058335"/>
            <a:ext cx="1707046" cy="7107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873777" y="5150454"/>
            <a:ext cx="5450201" cy="792781"/>
          </a:xfrm>
          <a:prstGeom prst="rect">
            <a:avLst/>
          </a:prstGeom>
          <a:noFill/>
        </p:spPr>
        <p:txBody>
          <a:bodyPr wrap="square" rtlCol="0">
            <a:spAutoFit/>
          </a:bodyPr>
          <a:lstStyle/>
          <a:p>
            <a:pPr algn="ctr">
              <a:lnSpc>
                <a:spcPct val="150000"/>
              </a:lnSpc>
            </a:pPr>
            <a:r>
              <a:rPr lang="en-US" sz="1600" dirty="0">
                <a:solidFill>
                  <a:srgbClr val="0F69A1"/>
                </a:solidFill>
              </a:rPr>
              <a:t>Facilitator - Sean Garretson, AICP</a:t>
            </a:r>
          </a:p>
          <a:p>
            <a:pPr algn="ctr">
              <a:lnSpc>
                <a:spcPct val="150000"/>
              </a:lnSpc>
            </a:pPr>
            <a:r>
              <a:rPr lang="en-US" sz="1600" dirty="0">
                <a:solidFill>
                  <a:srgbClr val="0F69A1"/>
                </a:solidFill>
              </a:rPr>
              <a:t>Pegasus Planning and Development</a:t>
            </a:r>
          </a:p>
        </p:txBody>
      </p:sp>
    </p:spTree>
    <p:extLst>
      <p:ext uri="{BB962C8B-B14F-4D97-AF65-F5344CB8AC3E}">
        <p14:creationId xmlns:p14="http://schemas.microsoft.com/office/powerpoint/2010/main" val="1193445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
          <p:cNvSpPr>
            <a:spLocks noChangeArrowheads="1"/>
          </p:cNvSpPr>
          <p:nvPr/>
        </p:nvSpPr>
        <p:spPr bwMode="auto">
          <a:xfrm>
            <a:off x="590066" y="1303391"/>
            <a:ext cx="7734784" cy="8279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marL="285750" indent="-285750" defTabSz="685783">
              <a:lnSpc>
                <a:spcPct val="107000"/>
              </a:lnSpc>
              <a:spcBef>
                <a:spcPct val="0"/>
              </a:spcBef>
              <a:spcAft>
                <a:spcPts val="600"/>
              </a:spcAft>
              <a:buFont typeface="Wingdings" panose="05000000000000000000" pitchFamily="2" charset="2"/>
              <a:buChar char="ü"/>
            </a:pPr>
            <a:r>
              <a:rPr lang="en-US" sz="2000" b="1" dirty="0">
                <a:solidFill>
                  <a:prstClr val="black"/>
                </a:solidFill>
              </a:rPr>
              <a:t>Housing that doesn’t cost more than 30% of your income</a:t>
            </a:r>
          </a:p>
          <a:p>
            <a:pPr marL="285750" indent="-285750" defTabSz="685783">
              <a:lnSpc>
                <a:spcPct val="107000"/>
              </a:lnSpc>
              <a:spcBef>
                <a:spcPct val="0"/>
              </a:spcBef>
              <a:spcAft>
                <a:spcPts val="600"/>
              </a:spcAft>
              <a:buFont typeface="Wingdings" panose="05000000000000000000" pitchFamily="2" charset="2"/>
              <a:buChar char="ü"/>
            </a:pPr>
            <a:r>
              <a:rPr lang="en-US" sz="2000" b="1" dirty="0">
                <a:solidFill>
                  <a:prstClr val="black"/>
                </a:solidFill>
              </a:rPr>
              <a:t>Leaving 70% for food, transportation, clothing and other necessities</a:t>
            </a:r>
          </a:p>
        </p:txBody>
      </p:sp>
      <p:sp>
        <p:nvSpPr>
          <p:cNvPr id="10" name="TextBox 15"/>
          <p:cNvSpPr txBox="1">
            <a:spLocks noChangeArrowheads="1"/>
          </p:cNvSpPr>
          <p:nvPr/>
        </p:nvSpPr>
        <p:spPr bwMode="auto">
          <a:xfrm>
            <a:off x="436128" y="570908"/>
            <a:ext cx="5118635"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defTabSz="685783">
              <a:lnSpc>
                <a:spcPct val="100000"/>
              </a:lnSpc>
              <a:spcBef>
                <a:spcPct val="0"/>
              </a:spcBef>
              <a:buNone/>
            </a:pPr>
            <a:r>
              <a:rPr lang="en-US" sz="2700" b="1" dirty="0">
                <a:solidFill>
                  <a:srgbClr val="FF0000"/>
                </a:solidFill>
              </a:rPr>
              <a:t>Workforce Housing - </a:t>
            </a:r>
            <a:r>
              <a:rPr lang="en-US" sz="2700" b="1" i="1" dirty="0">
                <a:solidFill>
                  <a:srgbClr val="FF0000"/>
                </a:solidFill>
              </a:rPr>
              <a:t>defined</a:t>
            </a:r>
          </a:p>
        </p:txBody>
      </p:sp>
      <p:pic>
        <p:nvPicPr>
          <p:cNvPr id="11" name="Picture 10"/>
          <p:cNvPicPr>
            <a:picLocks noChangeAspect="1"/>
          </p:cNvPicPr>
          <p:nvPr/>
        </p:nvPicPr>
        <p:blipFill rotWithShape="1">
          <a:blip r:embed="rId2"/>
          <a:srcRect t="18228" r="44082" b="32489"/>
          <a:stretch/>
        </p:blipFill>
        <p:spPr>
          <a:xfrm>
            <a:off x="1900899" y="2471919"/>
            <a:ext cx="5113117" cy="2534855"/>
          </a:xfrm>
          <a:prstGeom prst="rect">
            <a:avLst/>
          </a:prstGeom>
        </p:spPr>
      </p:pic>
      <p:sp>
        <p:nvSpPr>
          <p:cNvPr id="12" name="Rectangle 11"/>
          <p:cNvSpPr/>
          <p:nvPr/>
        </p:nvSpPr>
        <p:spPr>
          <a:xfrm>
            <a:off x="1851951" y="5006774"/>
            <a:ext cx="5272749" cy="1077218"/>
          </a:xfrm>
          <a:prstGeom prst="rect">
            <a:avLst/>
          </a:prstGeom>
        </p:spPr>
        <p:txBody>
          <a:bodyPr wrap="square">
            <a:spAutoFit/>
          </a:bodyPr>
          <a:lstStyle/>
          <a:p>
            <a:r>
              <a:rPr lang="en-US" sz="1600" i="1" dirty="0">
                <a:latin typeface="Arial" panose="020B0604020202020204" pitchFamily="34" charset="0"/>
              </a:rPr>
              <a:t>Located in the high-cost community of Aspen, Colorado, Benedict Commons was developed by Jonathan Rose and Jim Curtis working with the city of Aspen to provide affordable housing to workers.</a:t>
            </a:r>
          </a:p>
        </p:txBody>
      </p:sp>
    </p:spTree>
    <p:extLst>
      <p:ext uri="{BB962C8B-B14F-4D97-AF65-F5344CB8AC3E}">
        <p14:creationId xmlns:p14="http://schemas.microsoft.com/office/powerpoint/2010/main" val="23310391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499" y="156341"/>
            <a:ext cx="7886700" cy="994172"/>
          </a:xfrm>
        </p:spPr>
        <p:txBody>
          <a:bodyPr>
            <a:normAutofit/>
          </a:bodyPr>
          <a:lstStyle/>
          <a:p>
            <a:r>
              <a:rPr lang="en-US" sz="4000" b="1" dirty="0">
                <a:solidFill>
                  <a:srgbClr val="FF0000"/>
                </a:solidFill>
              </a:rPr>
              <a:t>Challenges</a:t>
            </a:r>
          </a:p>
        </p:txBody>
      </p:sp>
      <p:sp>
        <p:nvSpPr>
          <p:cNvPr id="3" name="Content Placeholder 2"/>
          <p:cNvSpPr>
            <a:spLocks noGrp="1"/>
          </p:cNvSpPr>
          <p:nvPr>
            <p:ph sz="half" idx="1"/>
          </p:nvPr>
        </p:nvSpPr>
        <p:spPr>
          <a:xfrm>
            <a:off x="707181" y="1422682"/>
            <a:ext cx="8046294" cy="3388976"/>
          </a:xfrm>
        </p:spPr>
        <p:txBody>
          <a:bodyPr>
            <a:noAutofit/>
          </a:bodyPr>
          <a:lstStyle/>
          <a:p>
            <a:r>
              <a:rPr lang="en-US" sz="2400" b="1" u="sng" dirty="0"/>
              <a:t>Housing Availability</a:t>
            </a:r>
          </a:p>
          <a:p>
            <a:pPr lvl="1"/>
            <a:r>
              <a:rPr lang="en-US" sz="1800" dirty="0"/>
              <a:t>Very short supply of workforce housing made worse by loss of units</a:t>
            </a:r>
          </a:p>
          <a:p>
            <a:pPr lvl="1"/>
            <a:r>
              <a:rPr lang="en-US" sz="1800" dirty="0"/>
              <a:t>Short term units (rental &amp; hotel) occupied by contractors and storm victims</a:t>
            </a:r>
          </a:p>
          <a:p>
            <a:pPr lvl="1"/>
            <a:r>
              <a:rPr lang="en-US" sz="1800" dirty="0"/>
              <a:t>No MF Lease &amp; Repair units; 123 MHUs installed to date</a:t>
            </a:r>
          </a:p>
          <a:p>
            <a:pPr lvl="1"/>
            <a:r>
              <a:rPr lang="en-US" sz="1800" dirty="0"/>
              <a:t>Approximately 600 apartment units destroyed or are long term rebuilds</a:t>
            </a:r>
          </a:p>
          <a:p>
            <a:pPr lvl="1"/>
            <a:endParaRPr lang="en-US" sz="1200" dirty="0"/>
          </a:p>
          <a:p>
            <a:r>
              <a:rPr lang="en-US" sz="2400" b="1" u="sng" dirty="0"/>
              <a:t>Capacity</a:t>
            </a:r>
          </a:p>
          <a:p>
            <a:pPr lvl="1"/>
            <a:r>
              <a:rPr lang="en-US" sz="1800" dirty="0"/>
              <a:t>No existing Community Development Corp or Housing Agency</a:t>
            </a:r>
          </a:p>
          <a:p>
            <a:pPr lvl="1"/>
            <a:r>
              <a:rPr lang="en-US" sz="1800" dirty="0"/>
              <a:t>Little existing builder/developer capacity</a:t>
            </a:r>
          </a:p>
          <a:p>
            <a:pPr lvl="1"/>
            <a:r>
              <a:rPr lang="en-US" sz="1800" dirty="0"/>
              <a:t>Workers have left town</a:t>
            </a:r>
          </a:p>
          <a:p>
            <a:r>
              <a:rPr lang="en-US" sz="2400" b="1" u="sng" dirty="0"/>
              <a:t>Communication</a:t>
            </a:r>
          </a:p>
          <a:p>
            <a:pPr lvl="1"/>
            <a:r>
              <a:rPr lang="en-US" sz="1800" dirty="0"/>
              <a:t>How to communicate to relocated workers and to those needing housing</a:t>
            </a:r>
          </a:p>
          <a:p>
            <a:pPr lvl="1"/>
            <a:endParaRPr lang="en-US" sz="1800" dirty="0"/>
          </a:p>
          <a:p>
            <a:pPr marL="0" indent="0">
              <a:buNone/>
            </a:pPr>
            <a:endParaRPr lang="en-US" sz="2400" dirty="0"/>
          </a:p>
        </p:txBody>
      </p:sp>
      <p:sp>
        <p:nvSpPr>
          <p:cNvPr id="6" name="TextBox 5"/>
          <p:cNvSpPr txBox="1"/>
          <p:nvPr/>
        </p:nvSpPr>
        <p:spPr>
          <a:xfrm>
            <a:off x="1441579" y="6350169"/>
            <a:ext cx="6146541" cy="507831"/>
          </a:xfrm>
          <a:prstGeom prst="rect">
            <a:avLst/>
          </a:prstGeom>
          <a:noFill/>
        </p:spPr>
        <p:txBody>
          <a:bodyPr wrap="square" rtlCol="0">
            <a:spAutoFit/>
          </a:bodyPr>
          <a:lstStyle/>
          <a:p>
            <a:r>
              <a:rPr lang="en-US" sz="1350" b="1" dirty="0">
                <a:solidFill>
                  <a:srgbClr val="FF0000"/>
                </a:solidFill>
              </a:rPr>
              <a:t>OVERCOMING CHALLENGES KEY TO BRINGING RESIDENTS AND WORKFORCE HOME</a:t>
            </a:r>
          </a:p>
          <a:p>
            <a:endParaRPr lang="en-US" sz="1350" b="1" dirty="0">
              <a:solidFill>
                <a:srgbClr val="FF0000"/>
              </a:solidFill>
            </a:endParaRPr>
          </a:p>
        </p:txBody>
      </p:sp>
    </p:spTree>
    <p:extLst>
      <p:ext uri="{BB962C8B-B14F-4D97-AF65-F5344CB8AC3E}">
        <p14:creationId xmlns:p14="http://schemas.microsoft.com/office/powerpoint/2010/main" val="32892285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47915"/>
            <a:ext cx="7886700" cy="994172"/>
          </a:xfrm>
        </p:spPr>
        <p:txBody>
          <a:bodyPr>
            <a:normAutofit/>
          </a:bodyPr>
          <a:lstStyle/>
          <a:p>
            <a:r>
              <a:rPr lang="en-US" sz="4000" b="1" dirty="0">
                <a:solidFill>
                  <a:srgbClr val="FF0000"/>
                </a:solidFill>
              </a:rPr>
              <a:t>Challenges </a:t>
            </a:r>
            <a:r>
              <a:rPr lang="en-US" sz="4000" b="1" dirty="0" err="1">
                <a:solidFill>
                  <a:srgbClr val="FF0000"/>
                </a:solidFill>
              </a:rPr>
              <a:t>con’t</a:t>
            </a:r>
            <a:endParaRPr lang="en-US" sz="4000" b="1" dirty="0">
              <a:solidFill>
                <a:srgbClr val="FF0000"/>
              </a:solidFill>
            </a:endParaRPr>
          </a:p>
        </p:txBody>
      </p:sp>
      <p:sp>
        <p:nvSpPr>
          <p:cNvPr id="4" name="Content Placeholder 3"/>
          <p:cNvSpPr>
            <a:spLocks noGrp="1"/>
          </p:cNvSpPr>
          <p:nvPr>
            <p:ph sz="half" idx="2"/>
          </p:nvPr>
        </p:nvSpPr>
        <p:spPr>
          <a:xfrm>
            <a:off x="762194" y="1461120"/>
            <a:ext cx="7619612" cy="3434730"/>
          </a:xfrm>
        </p:spPr>
        <p:txBody>
          <a:bodyPr>
            <a:noAutofit/>
          </a:bodyPr>
          <a:lstStyle/>
          <a:p>
            <a:r>
              <a:rPr lang="en-US" sz="2400" b="1" u="sng" dirty="0"/>
              <a:t>Land</a:t>
            </a:r>
          </a:p>
          <a:p>
            <a:pPr lvl="1"/>
            <a:r>
              <a:rPr lang="en-US" sz="2000" dirty="0"/>
              <a:t>Pre and post storm land prices significantly drive up costs</a:t>
            </a:r>
          </a:p>
          <a:p>
            <a:pPr marL="457200" lvl="1" indent="0">
              <a:buNone/>
            </a:pPr>
            <a:endParaRPr lang="en-US" sz="1600" dirty="0">
              <a:solidFill>
                <a:srgbClr val="FF0000"/>
              </a:solidFill>
            </a:endParaRPr>
          </a:p>
          <a:p>
            <a:r>
              <a:rPr lang="en-US" sz="2400" b="1" u="sng" dirty="0"/>
              <a:t>Jobs</a:t>
            </a:r>
          </a:p>
          <a:p>
            <a:pPr lvl="1"/>
            <a:r>
              <a:rPr lang="en-US" sz="2000" dirty="0"/>
              <a:t>Only 350 of 1300 businesses open; reduced hours of operation due to lack of workers</a:t>
            </a:r>
          </a:p>
          <a:p>
            <a:endParaRPr lang="en-US" sz="1600" dirty="0"/>
          </a:p>
          <a:p>
            <a:r>
              <a:rPr lang="en-US" sz="2400" b="1" u="sng" dirty="0"/>
              <a:t>Floodplain regulations</a:t>
            </a:r>
          </a:p>
          <a:p>
            <a:pPr lvl="1"/>
            <a:r>
              <a:rPr lang="en-US" sz="2000" dirty="0"/>
              <a:t>50% rule – If a structure is damaged &gt;50%, the </a:t>
            </a:r>
            <a:r>
              <a:rPr lang="en-US" sz="2000" u="sng" dirty="0"/>
              <a:t>entire structure</a:t>
            </a:r>
            <a:r>
              <a:rPr lang="en-US" sz="2000" dirty="0"/>
              <a:t> must be brought into floodplain and building code compliance</a:t>
            </a:r>
          </a:p>
          <a:p>
            <a:pPr lvl="1"/>
            <a:endParaRPr lang="en-US" sz="2800" dirty="0"/>
          </a:p>
          <a:p>
            <a:pPr lvl="1"/>
            <a:endParaRPr lang="en-US" sz="2800" dirty="0"/>
          </a:p>
        </p:txBody>
      </p:sp>
      <p:sp>
        <p:nvSpPr>
          <p:cNvPr id="6" name="TextBox 5"/>
          <p:cNvSpPr txBox="1"/>
          <p:nvPr/>
        </p:nvSpPr>
        <p:spPr>
          <a:xfrm>
            <a:off x="1403981" y="6350169"/>
            <a:ext cx="6146541" cy="507831"/>
          </a:xfrm>
          <a:prstGeom prst="rect">
            <a:avLst/>
          </a:prstGeom>
          <a:noFill/>
        </p:spPr>
        <p:txBody>
          <a:bodyPr wrap="square" rtlCol="0">
            <a:spAutoFit/>
          </a:bodyPr>
          <a:lstStyle/>
          <a:p>
            <a:r>
              <a:rPr lang="en-US" sz="1350" b="1" dirty="0">
                <a:solidFill>
                  <a:srgbClr val="FF0000"/>
                </a:solidFill>
              </a:rPr>
              <a:t>OVERCOMING CHALLENGES KEY TO BRINGING RESIDENTS AND WORKFORCE HOME</a:t>
            </a:r>
          </a:p>
          <a:p>
            <a:endParaRPr lang="en-US" sz="1350" b="1" dirty="0">
              <a:solidFill>
                <a:srgbClr val="FF0000"/>
              </a:solidFill>
            </a:endParaRPr>
          </a:p>
        </p:txBody>
      </p:sp>
      <p:sp>
        <p:nvSpPr>
          <p:cNvPr id="8" name="TextBox 7"/>
          <p:cNvSpPr txBox="1"/>
          <p:nvPr/>
        </p:nvSpPr>
        <p:spPr>
          <a:xfrm>
            <a:off x="8754448" y="2781688"/>
            <a:ext cx="184731" cy="300082"/>
          </a:xfrm>
          <a:prstGeom prst="rect">
            <a:avLst/>
          </a:prstGeom>
          <a:noFill/>
        </p:spPr>
        <p:txBody>
          <a:bodyPr wrap="none" rtlCol="0">
            <a:spAutoFit/>
          </a:bodyPr>
          <a:lstStyle/>
          <a:p>
            <a:endParaRPr lang="en-US" sz="1350" dirty="0"/>
          </a:p>
        </p:txBody>
      </p:sp>
    </p:spTree>
    <p:extLst>
      <p:ext uri="{BB962C8B-B14F-4D97-AF65-F5344CB8AC3E}">
        <p14:creationId xmlns:p14="http://schemas.microsoft.com/office/powerpoint/2010/main" val="7850417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1480" y="739209"/>
            <a:ext cx="7886700" cy="994172"/>
          </a:xfrm>
        </p:spPr>
        <p:txBody>
          <a:bodyPr>
            <a:normAutofit/>
          </a:bodyPr>
          <a:lstStyle/>
          <a:p>
            <a:r>
              <a:rPr lang="en-US" sz="2700" b="1" dirty="0"/>
              <a:t>Housing Programs – How Can Partners Help?</a:t>
            </a:r>
          </a:p>
        </p:txBody>
      </p:sp>
      <p:graphicFrame>
        <p:nvGraphicFramePr>
          <p:cNvPr id="4" name="Content Placeholder 3"/>
          <p:cNvGraphicFramePr>
            <a:graphicFrameLocks noGrp="1"/>
          </p:cNvGraphicFramePr>
          <p:nvPr>
            <p:ph idx="1"/>
            <p:extLst/>
          </p:nvPr>
        </p:nvGraphicFramePr>
        <p:xfrm>
          <a:off x="641480" y="1614487"/>
          <a:ext cx="7984500" cy="4305300"/>
        </p:xfrm>
        <a:graphic>
          <a:graphicData uri="http://schemas.openxmlformats.org/drawingml/2006/table">
            <a:tbl>
              <a:tblPr firstRow="1" bandRow="1">
                <a:tableStyleId>{5C22544A-7EE6-4342-B048-85BDC9FD1C3A}</a:tableStyleId>
              </a:tblPr>
              <a:tblGrid>
                <a:gridCol w="1380957">
                  <a:extLst>
                    <a:ext uri="{9D8B030D-6E8A-4147-A177-3AD203B41FA5}">
                      <a16:colId xmlns:a16="http://schemas.microsoft.com/office/drawing/2014/main" val="20000"/>
                    </a:ext>
                  </a:extLst>
                </a:gridCol>
                <a:gridCol w="788857">
                  <a:extLst>
                    <a:ext uri="{9D8B030D-6E8A-4147-A177-3AD203B41FA5}">
                      <a16:colId xmlns:a16="http://schemas.microsoft.com/office/drawing/2014/main" val="20001"/>
                    </a:ext>
                  </a:extLst>
                </a:gridCol>
                <a:gridCol w="762582">
                  <a:extLst>
                    <a:ext uri="{9D8B030D-6E8A-4147-A177-3AD203B41FA5}">
                      <a16:colId xmlns:a16="http://schemas.microsoft.com/office/drawing/2014/main" val="20002"/>
                    </a:ext>
                  </a:extLst>
                </a:gridCol>
                <a:gridCol w="828575">
                  <a:extLst>
                    <a:ext uri="{9D8B030D-6E8A-4147-A177-3AD203B41FA5}">
                      <a16:colId xmlns:a16="http://schemas.microsoft.com/office/drawing/2014/main" val="20003"/>
                    </a:ext>
                  </a:extLst>
                </a:gridCol>
                <a:gridCol w="857477">
                  <a:extLst>
                    <a:ext uri="{9D8B030D-6E8A-4147-A177-3AD203B41FA5}">
                      <a16:colId xmlns:a16="http://schemas.microsoft.com/office/drawing/2014/main" val="20004"/>
                    </a:ext>
                  </a:extLst>
                </a:gridCol>
                <a:gridCol w="858332">
                  <a:extLst>
                    <a:ext uri="{9D8B030D-6E8A-4147-A177-3AD203B41FA5}">
                      <a16:colId xmlns:a16="http://schemas.microsoft.com/office/drawing/2014/main" val="20005"/>
                    </a:ext>
                  </a:extLst>
                </a:gridCol>
                <a:gridCol w="711254">
                  <a:extLst>
                    <a:ext uri="{9D8B030D-6E8A-4147-A177-3AD203B41FA5}">
                      <a16:colId xmlns:a16="http://schemas.microsoft.com/office/drawing/2014/main" val="20008"/>
                    </a:ext>
                  </a:extLst>
                </a:gridCol>
                <a:gridCol w="718586">
                  <a:extLst>
                    <a:ext uri="{9D8B030D-6E8A-4147-A177-3AD203B41FA5}">
                      <a16:colId xmlns:a16="http://schemas.microsoft.com/office/drawing/2014/main" val="20006"/>
                    </a:ext>
                  </a:extLst>
                </a:gridCol>
                <a:gridCol w="1077880">
                  <a:extLst>
                    <a:ext uri="{9D8B030D-6E8A-4147-A177-3AD203B41FA5}">
                      <a16:colId xmlns:a16="http://schemas.microsoft.com/office/drawing/2014/main" val="20007"/>
                    </a:ext>
                  </a:extLst>
                </a:gridCol>
              </a:tblGrid>
              <a:tr h="891540">
                <a:tc>
                  <a:txBody>
                    <a:bodyPr/>
                    <a:lstStyle/>
                    <a:p>
                      <a:pPr algn="ctr"/>
                      <a:endParaRPr lang="en-US" sz="1400" dirty="0"/>
                    </a:p>
                  </a:txBody>
                  <a:tcPr marL="68580" marR="68580" marT="34290" marB="34290"/>
                </a:tc>
                <a:tc>
                  <a:txBody>
                    <a:bodyPr/>
                    <a:lstStyle/>
                    <a:p>
                      <a:pPr algn="ctr"/>
                      <a:r>
                        <a:rPr lang="en-US" sz="1400" dirty="0"/>
                        <a:t>Repair Existing Rental</a:t>
                      </a:r>
                    </a:p>
                  </a:txBody>
                  <a:tcPr marL="68580" marR="68580" marT="34290" marB="34290"/>
                </a:tc>
                <a:tc>
                  <a:txBody>
                    <a:bodyPr/>
                    <a:lstStyle/>
                    <a:p>
                      <a:pPr algn="ctr"/>
                      <a:r>
                        <a:rPr lang="en-US" sz="1400" dirty="0"/>
                        <a:t>Repair</a:t>
                      </a:r>
                      <a:r>
                        <a:rPr lang="en-US" sz="1400" baseline="0" dirty="0"/>
                        <a:t>  Existing Homes</a:t>
                      </a:r>
                    </a:p>
                    <a:p>
                      <a:pPr algn="ctr"/>
                      <a:endParaRPr lang="en-US" sz="1400" dirty="0"/>
                    </a:p>
                  </a:txBody>
                  <a:tcPr marL="68580" marR="68580" marT="34290" marB="34290"/>
                </a:tc>
                <a:tc>
                  <a:txBody>
                    <a:bodyPr/>
                    <a:lstStyle/>
                    <a:p>
                      <a:pPr algn="ctr"/>
                      <a:r>
                        <a:rPr lang="en-US" sz="1400" dirty="0"/>
                        <a:t>Repair </a:t>
                      </a:r>
                    </a:p>
                    <a:p>
                      <a:pPr algn="ctr"/>
                      <a:r>
                        <a:rPr lang="en-US" sz="1400" dirty="0"/>
                        <a:t>Existing</a:t>
                      </a:r>
                      <a:r>
                        <a:rPr lang="en-US" sz="1400" baseline="0" dirty="0"/>
                        <a:t> </a:t>
                      </a:r>
                      <a:r>
                        <a:rPr lang="en-US" sz="1400" dirty="0" err="1"/>
                        <a:t>Apts</a:t>
                      </a:r>
                      <a:endParaRPr lang="en-US" sz="1400" dirty="0"/>
                    </a:p>
                  </a:txBody>
                  <a:tcPr marL="68580" marR="68580" marT="34290" marB="34290"/>
                </a:tc>
                <a:tc>
                  <a:txBody>
                    <a:bodyPr/>
                    <a:lstStyle/>
                    <a:p>
                      <a:pPr algn="ctr"/>
                      <a:r>
                        <a:rPr lang="en-US" sz="1400" dirty="0"/>
                        <a:t>New Rental </a:t>
                      </a:r>
                    </a:p>
                    <a:p>
                      <a:pPr algn="ctr"/>
                      <a:r>
                        <a:rPr lang="en-US" sz="1400" dirty="0"/>
                        <a:t>2F-TH</a:t>
                      </a:r>
                    </a:p>
                  </a:txBody>
                  <a:tcPr marL="68580" marR="68580" marT="34290" marB="34290"/>
                </a:tc>
                <a:tc>
                  <a:txBody>
                    <a:bodyPr/>
                    <a:lstStyle/>
                    <a:p>
                      <a:pPr algn="ctr"/>
                      <a:r>
                        <a:rPr lang="en-US" sz="1400" dirty="0"/>
                        <a:t>New Homes  </a:t>
                      </a:r>
                    </a:p>
                    <a:p>
                      <a:pPr algn="ctr"/>
                      <a:r>
                        <a:rPr lang="en-US" sz="1400" dirty="0"/>
                        <a:t>For Sale</a:t>
                      </a:r>
                    </a:p>
                  </a:txBody>
                  <a:tcPr marL="68580" marR="68580" marT="34290" marB="34290"/>
                </a:tc>
                <a:tc>
                  <a:txBody>
                    <a:bodyPr/>
                    <a:lstStyle/>
                    <a:p>
                      <a:pPr algn="ctr"/>
                      <a:r>
                        <a:rPr lang="en-US" sz="1400" dirty="0"/>
                        <a:t>New </a:t>
                      </a:r>
                    </a:p>
                    <a:p>
                      <a:pPr algn="ctr"/>
                      <a:r>
                        <a:rPr lang="en-US" sz="1400" dirty="0" err="1"/>
                        <a:t>Apts</a:t>
                      </a:r>
                      <a:endParaRPr lang="en-US" sz="1400" dirty="0"/>
                    </a:p>
                  </a:txBody>
                  <a:tcPr marL="68580" marR="68580" marT="34290" marB="34290"/>
                </a:tc>
                <a:tc>
                  <a:txBody>
                    <a:bodyPr/>
                    <a:lstStyle/>
                    <a:p>
                      <a:pPr algn="ctr"/>
                      <a:endParaRPr lang="en-US" sz="1400" dirty="0"/>
                    </a:p>
                    <a:p>
                      <a:pPr algn="ctr"/>
                      <a:r>
                        <a:rPr lang="en-US" sz="1400" dirty="0" err="1"/>
                        <a:t>UpLift</a:t>
                      </a:r>
                      <a:endParaRPr lang="en-US" sz="1400" dirty="0"/>
                    </a:p>
                  </a:txBody>
                  <a:tcPr marL="68580" marR="68580" marT="34290" marB="34290"/>
                </a:tc>
                <a:tc>
                  <a:txBody>
                    <a:bodyPr/>
                    <a:lstStyle/>
                    <a:p>
                      <a:pPr algn="ctr"/>
                      <a:r>
                        <a:rPr lang="en-US" sz="1400" dirty="0"/>
                        <a:t>IA: </a:t>
                      </a:r>
                      <a:r>
                        <a:rPr lang="en-US" sz="1200" baseline="0" dirty="0"/>
                        <a:t>Down </a:t>
                      </a:r>
                      <a:r>
                        <a:rPr lang="en-US" sz="1200" baseline="0" dirty="0" err="1"/>
                        <a:t>Pmt</a:t>
                      </a:r>
                      <a:endParaRPr lang="en-US" sz="1200" baseline="0" dirty="0"/>
                    </a:p>
                    <a:p>
                      <a:pPr algn="ctr"/>
                      <a:r>
                        <a:rPr lang="en-US" sz="1200" baseline="0" dirty="0"/>
                        <a:t>Mortgage, Counseling</a:t>
                      </a:r>
                      <a:endParaRPr lang="en-US" sz="1200" dirty="0"/>
                    </a:p>
                  </a:txBody>
                  <a:tcPr marL="68580" marR="68580" marT="34290" marB="34290"/>
                </a:tc>
                <a:extLst>
                  <a:ext uri="{0D108BD9-81ED-4DB2-BD59-A6C34878D82A}">
                    <a16:rowId xmlns:a16="http://schemas.microsoft.com/office/drawing/2014/main" val="10000"/>
                  </a:ext>
                </a:extLst>
              </a:tr>
              <a:tr h="274320">
                <a:tc>
                  <a:txBody>
                    <a:bodyPr/>
                    <a:lstStyle/>
                    <a:p>
                      <a:r>
                        <a:rPr lang="en-US" sz="1400" dirty="0"/>
                        <a:t>Case</a:t>
                      </a:r>
                      <a:r>
                        <a:rPr lang="en-US" sz="1400" baseline="0" dirty="0"/>
                        <a:t> Workers</a:t>
                      </a:r>
                      <a:endParaRPr lang="en-US" sz="1400" dirty="0"/>
                    </a:p>
                  </a:txBody>
                  <a:tcPr marL="68580" marR="68580" marT="34290" marB="34290"/>
                </a:tc>
                <a:tc>
                  <a:txBody>
                    <a:bodyPr/>
                    <a:lstStyle/>
                    <a:p>
                      <a:pPr algn="ctr"/>
                      <a:r>
                        <a:rPr lang="en-US" sz="1400" dirty="0"/>
                        <a:t>X</a:t>
                      </a:r>
                    </a:p>
                  </a:txBody>
                  <a:tcPr marL="68580" marR="68580" marT="34290" marB="34290"/>
                </a:tc>
                <a:tc>
                  <a:txBody>
                    <a:bodyPr/>
                    <a:lstStyle/>
                    <a:p>
                      <a:pPr algn="ctr"/>
                      <a:r>
                        <a:rPr lang="en-US" sz="1400" dirty="0"/>
                        <a:t>X</a:t>
                      </a:r>
                    </a:p>
                  </a:txBody>
                  <a:tcPr marL="68580" marR="68580" marT="34290" marB="34290"/>
                </a:tc>
                <a:tc>
                  <a:txBody>
                    <a:bodyPr/>
                    <a:lstStyle/>
                    <a:p>
                      <a:pPr algn="ctr"/>
                      <a:r>
                        <a:rPr lang="en-US" sz="1400" dirty="0"/>
                        <a:t>X</a:t>
                      </a:r>
                    </a:p>
                  </a:txBody>
                  <a:tcPr marL="68580" marR="68580" marT="34290" marB="34290"/>
                </a:tc>
                <a:tc>
                  <a:txBody>
                    <a:bodyPr/>
                    <a:lstStyle/>
                    <a:p>
                      <a:pPr algn="ctr"/>
                      <a:r>
                        <a:rPr lang="en-US" sz="1400" dirty="0"/>
                        <a:t>X</a:t>
                      </a:r>
                    </a:p>
                  </a:txBody>
                  <a:tcPr marL="68580" marR="68580" marT="34290" marB="34290"/>
                </a:tc>
                <a:tc>
                  <a:txBody>
                    <a:bodyPr/>
                    <a:lstStyle/>
                    <a:p>
                      <a:pPr algn="ctr"/>
                      <a:r>
                        <a:rPr lang="en-US" sz="1400" dirty="0"/>
                        <a:t>X</a:t>
                      </a:r>
                    </a:p>
                  </a:txBody>
                  <a:tcPr marL="68580" marR="68580" marT="34290" marB="34290"/>
                </a:tc>
                <a:tc>
                  <a:txBody>
                    <a:bodyPr/>
                    <a:lstStyle/>
                    <a:p>
                      <a:pPr algn="ctr"/>
                      <a:r>
                        <a:rPr lang="en-US" sz="1400" dirty="0"/>
                        <a:t>X</a:t>
                      </a:r>
                    </a:p>
                  </a:txBody>
                  <a:tcPr marL="68580" marR="68580" marT="34290" marB="34290"/>
                </a:tc>
                <a:tc>
                  <a:txBody>
                    <a:bodyPr/>
                    <a:lstStyle/>
                    <a:p>
                      <a:pPr algn="ctr"/>
                      <a:r>
                        <a:rPr lang="en-US" sz="1400" dirty="0"/>
                        <a:t>X</a:t>
                      </a:r>
                    </a:p>
                  </a:txBody>
                  <a:tcPr marL="68580" marR="68580" marT="34290" marB="34290"/>
                </a:tc>
                <a:tc>
                  <a:txBody>
                    <a:bodyPr/>
                    <a:lstStyle/>
                    <a:p>
                      <a:pPr algn="ctr"/>
                      <a:r>
                        <a:rPr lang="en-US" sz="1400" dirty="0"/>
                        <a:t>X</a:t>
                      </a:r>
                    </a:p>
                  </a:txBody>
                  <a:tcPr marL="68580" marR="68580" marT="34290" marB="34290"/>
                </a:tc>
                <a:extLst>
                  <a:ext uri="{0D108BD9-81ED-4DB2-BD59-A6C34878D82A}">
                    <a16:rowId xmlns:a16="http://schemas.microsoft.com/office/drawing/2014/main" val="10001"/>
                  </a:ext>
                </a:extLst>
              </a:tr>
              <a:tr h="274320">
                <a:tc>
                  <a:txBody>
                    <a:bodyPr/>
                    <a:lstStyle/>
                    <a:p>
                      <a:r>
                        <a:rPr lang="en-US" sz="1400" dirty="0"/>
                        <a:t>Private</a:t>
                      </a:r>
                      <a:r>
                        <a:rPr lang="en-US" sz="1400" baseline="0" dirty="0"/>
                        <a:t> Builders</a:t>
                      </a:r>
                      <a:endParaRPr lang="en-US" sz="1400" dirty="0"/>
                    </a:p>
                  </a:txBody>
                  <a:tcPr marL="68580" marR="68580" marT="34290" marB="34290"/>
                </a:tc>
                <a:tc>
                  <a:txBody>
                    <a:bodyPr/>
                    <a:lstStyle/>
                    <a:p>
                      <a:pPr algn="ctr"/>
                      <a:endParaRPr lang="en-US" sz="1400" dirty="0"/>
                    </a:p>
                  </a:txBody>
                  <a:tcPr marL="68580" marR="68580" marT="34290" marB="34290"/>
                </a:tc>
                <a:tc>
                  <a:txBody>
                    <a:bodyPr/>
                    <a:lstStyle/>
                    <a:p>
                      <a:pPr algn="ctr"/>
                      <a:endParaRPr lang="en-US" sz="1400" dirty="0"/>
                    </a:p>
                  </a:txBody>
                  <a:tcPr marL="68580" marR="68580" marT="34290" marB="34290"/>
                </a:tc>
                <a:tc>
                  <a:txBody>
                    <a:bodyPr/>
                    <a:lstStyle/>
                    <a:p>
                      <a:pPr algn="ctr"/>
                      <a:endParaRPr lang="en-US" sz="1400" dirty="0"/>
                    </a:p>
                  </a:txBody>
                  <a:tcPr marL="68580" marR="68580" marT="34290" marB="34290"/>
                </a:tc>
                <a:tc>
                  <a:txBody>
                    <a:bodyPr/>
                    <a:lstStyle/>
                    <a:p>
                      <a:pPr algn="ctr"/>
                      <a:r>
                        <a:rPr lang="en-US" sz="1400" dirty="0"/>
                        <a:t>X</a:t>
                      </a:r>
                    </a:p>
                  </a:txBody>
                  <a:tcPr marL="68580" marR="68580" marT="34290" marB="34290"/>
                </a:tc>
                <a:tc>
                  <a:txBody>
                    <a:bodyPr/>
                    <a:lstStyle/>
                    <a:p>
                      <a:pPr algn="ctr"/>
                      <a:r>
                        <a:rPr lang="en-US" sz="1400" dirty="0"/>
                        <a:t>X</a:t>
                      </a:r>
                    </a:p>
                  </a:txBody>
                  <a:tcPr marL="68580" marR="68580" marT="34290" marB="34290"/>
                </a:tc>
                <a:tc>
                  <a:txBody>
                    <a:bodyPr/>
                    <a:lstStyle/>
                    <a:p>
                      <a:pPr algn="ctr"/>
                      <a:r>
                        <a:rPr lang="en-US" sz="1400" dirty="0"/>
                        <a:t>X</a:t>
                      </a:r>
                    </a:p>
                  </a:txBody>
                  <a:tcPr marL="68580" marR="68580" marT="34290" marB="34290"/>
                </a:tc>
                <a:tc>
                  <a:txBody>
                    <a:bodyPr/>
                    <a:lstStyle/>
                    <a:p>
                      <a:pPr algn="ctr"/>
                      <a:endParaRPr lang="en-US" sz="1400" dirty="0"/>
                    </a:p>
                  </a:txBody>
                  <a:tcPr marL="68580" marR="68580" marT="34290" marB="34290"/>
                </a:tc>
                <a:tc>
                  <a:txBody>
                    <a:bodyPr/>
                    <a:lstStyle/>
                    <a:p>
                      <a:pPr algn="ctr"/>
                      <a:endParaRPr lang="en-US" sz="1400" dirty="0"/>
                    </a:p>
                  </a:txBody>
                  <a:tcPr marL="68580" marR="68580" marT="34290" marB="34290"/>
                </a:tc>
                <a:extLst>
                  <a:ext uri="{0D108BD9-81ED-4DB2-BD59-A6C34878D82A}">
                    <a16:rowId xmlns:a16="http://schemas.microsoft.com/office/drawing/2014/main" val="10008"/>
                  </a:ext>
                </a:extLst>
              </a:tr>
              <a:tr h="274320">
                <a:tc>
                  <a:txBody>
                    <a:bodyPr/>
                    <a:lstStyle/>
                    <a:p>
                      <a:r>
                        <a:rPr lang="en-US" sz="1400" dirty="0"/>
                        <a:t>FEMA/GLO/COG</a:t>
                      </a:r>
                    </a:p>
                  </a:txBody>
                  <a:tcPr marL="68580" marR="68580" marT="34290" marB="34290"/>
                </a:tc>
                <a:tc>
                  <a:txBody>
                    <a:bodyPr/>
                    <a:lstStyle/>
                    <a:p>
                      <a:pPr algn="ctr"/>
                      <a:r>
                        <a:rPr lang="en-US" sz="1400" dirty="0"/>
                        <a:t>X</a:t>
                      </a:r>
                    </a:p>
                  </a:txBody>
                  <a:tcPr marL="68580" marR="68580" marT="34290" marB="34290"/>
                </a:tc>
                <a:tc>
                  <a:txBody>
                    <a:bodyPr/>
                    <a:lstStyle/>
                    <a:p>
                      <a:pPr algn="ctr"/>
                      <a:endParaRPr lang="en-US" sz="1400" dirty="0"/>
                    </a:p>
                  </a:txBody>
                  <a:tcPr marL="68580" marR="68580" marT="34290" marB="34290"/>
                </a:tc>
                <a:tc>
                  <a:txBody>
                    <a:bodyPr/>
                    <a:lstStyle/>
                    <a:p>
                      <a:pPr algn="ctr"/>
                      <a:r>
                        <a:rPr lang="en-US" sz="1400" dirty="0"/>
                        <a:t>X</a:t>
                      </a:r>
                    </a:p>
                  </a:txBody>
                  <a:tcPr marL="68580" marR="68580" marT="34290" marB="34290"/>
                </a:tc>
                <a:tc>
                  <a:txBody>
                    <a:bodyPr/>
                    <a:lstStyle/>
                    <a:p>
                      <a:pPr algn="ctr"/>
                      <a:endParaRPr lang="en-US" sz="1400" dirty="0"/>
                    </a:p>
                  </a:txBody>
                  <a:tcPr marL="68580" marR="68580" marT="34290" marB="34290"/>
                </a:tc>
                <a:tc>
                  <a:txBody>
                    <a:bodyPr/>
                    <a:lstStyle/>
                    <a:p>
                      <a:pPr algn="ctr"/>
                      <a:endParaRPr lang="en-US" sz="1400" dirty="0"/>
                    </a:p>
                  </a:txBody>
                  <a:tcPr marL="68580" marR="68580" marT="34290" marB="34290"/>
                </a:tc>
                <a:tc>
                  <a:txBody>
                    <a:bodyPr/>
                    <a:lstStyle/>
                    <a:p>
                      <a:pPr algn="ctr"/>
                      <a:endParaRPr lang="en-US" sz="1400" dirty="0"/>
                    </a:p>
                  </a:txBody>
                  <a:tcPr marL="68580" marR="68580" marT="34290" marB="34290"/>
                </a:tc>
                <a:tc>
                  <a:txBody>
                    <a:bodyPr/>
                    <a:lstStyle/>
                    <a:p>
                      <a:pPr algn="ctr"/>
                      <a:r>
                        <a:rPr lang="en-US" sz="1400" dirty="0"/>
                        <a:t>X</a:t>
                      </a:r>
                    </a:p>
                  </a:txBody>
                  <a:tcPr marL="68580" marR="68580" marT="34290" marB="34290"/>
                </a:tc>
                <a:tc>
                  <a:txBody>
                    <a:bodyPr/>
                    <a:lstStyle/>
                    <a:p>
                      <a:pPr algn="ctr"/>
                      <a:endParaRPr lang="en-US" sz="1400" dirty="0"/>
                    </a:p>
                  </a:txBody>
                  <a:tcPr marL="68580" marR="68580" marT="34290" marB="34290"/>
                </a:tc>
                <a:extLst>
                  <a:ext uri="{0D108BD9-81ED-4DB2-BD59-A6C34878D82A}">
                    <a16:rowId xmlns:a16="http://schemas.microsoft.com/office/drawing/2014/main" val="10002"/>
                  </a:ext>
                </a:extLst>
              </a:tr>
              <a:tr h="274320">
                <a:tc>
                  <a:txBody>
                    <a:bodyPr/>
                    <a:lstStyle/>
                    <a:p>
                      <a:r>
                        <a:rPr lang="en-US" sz="1400" dirty="0"/>
                        <a:t>TDHCA</a:t>
                      </a:r>
                    </a:p>
                  </a:txBody>
                  <a:tcPr marL="68580" marR="68580" marT="34290" marB="34290"/>
                </a:tc>
                <a:tc>
                  <a:txBody>
                    <a:bodyPr/>
                    <a:lstStyle/>
                    <a:p>
                      <a:pPr algn="ctr"/>
                      <a:r>
                        <a:rPr lang="en-US" sz="1400" dirty="0"/>
                        <a:t>X</a:t>
                      </a:r>
                    </a:p>
                  </a:txBody>
                  <a:tcPr marL="68580" marR="68580" marT="34290" marB="34290"/>
                </a:tc>
                <a:tc>
                  <a:txBody>
                    <a:bodyPr/>
                    <a:lstStyle/>
                    <a:p>
                      <a:pPr algn="ctr"/>
                      <a:r>
                        <a:rPr lang="en-US" sz="1400" dirty="0"/>
                        <a:t>X</a:t>
                      </a:r>
                    </a:p>
                  </a:txBody>
                  <a:tcPr marL="68580" marR="68580" marT="34290" marB="34290"/>
                </a:tc>
                <a:tc>
                  <a:txBody>
                    <a:bodyPr/>
                    <a:lstStyle/>
                    <a:p>
                      <a:pPr algn="ctr"/>
                      <a:r>
                        <a:rPr lang="en-US" sz="1400" dirty="0"/>
                        <a:t>X</a:t>
                      </a:r>
                    </a:p>
                  </a:txBody>
                  <a:tcPr marL="68580" marR="68580" marT="34290" marB="34290"/>
                </a:tc>
                <a:tc>
                  <a:txBody>
                    <a:bodyPr/>
                    <a:lstStyle/>
                    <a:p>
                      <a:pPr algn="ctr"/>
                      <a:r>
                        <a:rPr lang="en-US" sz="1400" dirty="0"/>
                        <a:t>X</a:t>
                      </a:r>
                    </a:p>
                  </a:txBody>
                  <a:tcPr marL="68580" marR="68580" marT="34290" marB="34290"/>
                </a:tc>
                <a:tc>
                  <a:txBody>
                    <a:bodyPr/>
                    <a:lstStyle/>
                    <a:p>
                      <a:pPr algn="ctr"/>
                      <a:r>
                        <a:rPr lang="en-US" sz="1400" dirty="0"/>
                        <a:t>X</a:t>
                      </a:r>
                    </a:p>
                  </a:txBody>
                  <a:tcPr marL="68580" marR="68580" marT="34290" marB="34290"/>
                </a:tc>
                <a:tc>
                  <a:txBody>
                    <a:bodyPr/>
                    <a:lstStyle/>
                    <a:p>
                      <a:pPr algn="ctr"/>
                      <a:endParaRPr lang="en-US" sz="1400" dirty="0"/>
                    </a:p>
                  </a:txBody>
                  <a:tcPr marL="68580" marR="68580" marT="34290" marB="34290"/>
                </a:tc>
                <a:tc>
                  <a:txBody>
                    <a:bodyPr/>
                    <a:lstStyle/>
                    <a:p>
                      <a:pPr algn="ctr"/>
                      <a:endParaRPr lang="en-US" sz="1400" dirty="0"/>
                    </a:p>
                  </a:txBody>
                  <a:tcPr marL="68580" marR="68580" marT="34290" marB="34290"/>
                </a:tc>
                <a:tc>
                  <a:txBody>
                    <a:bodyPr/>
                    <a:lstStyle/>
                    <a:p>
                      <a:pPr algn="ctr"/>
                      <a:r>
                        <a:rPr lang="en-US" sz="1400" dirty="0"/>
                        <a:t>X</a:t>
                      </a:r>
                    </a:p>
                  </a:txBody>
                  <a:tcPr marL="68580" marR="68580" marT="34290" marB="34290"/>
                </a:tc>
                <a:extLst>
                  <a:ext uri="{0D108BD9-81ED-4DB2-BD59-A6C34878D82A}">
                    <a16:rowId xmlns:a16="http://schemas.microsoft.com/office/drawing/2014/main" val="10003"/>
                  </a:ext>
                </a:extLst>
              </a:tr>
              <a:tr h="274320">
                <a:tc>
                  <a:txBody>
                    <a:bodyPr/>
                    <a:lstStyle/>
                    <a:p>
                      <a:r>
                        <a:rPr lang="en-US" sz="1400" dirty="0"/>
                        <a:t>HUD/CDBG-DR</a:t>
                      </a:r>
                    </a:p>
                  </a:txBody>
                  <a:tcPr marL="68580" marR="68580" marT="34290" marB="34290"/>
                </a:tc>
                <a:tc>
                  <a:txBody>
                    <a:bodyPr/>
                    <a:lstStyle/>
                    <a:p>
                      <a:pPr algn="ctr"/>
                      <a:r>
                        <a:rPr lang="en-US" sz="1400" dirty="0"/>
                        <a:t>X</a:t>
                      </a:r>
                    </a:p>
                  </a:txBody>
                  <a:tcPr marL="68580" marR="68580" marT="34290" marB="34290"/>
                </a:tc>
                <a:tc>
                  <a:txBody>
                    <a:bodyPr/>
                    <a:lstStyle/>
                    <a:p>
                      <a:pPr algn="ctr"/>
                      <a:r>
                        <a:rPr lang="en-US" sz="1400" dirty="0"/>
                        <a:t>X</a:t>
                      </a:r>
                    </a:p>
                  </a:txBody>
                  <a:tcPr marL="68580" marR="68580" marT="34290" marB="34290"/>
                </a:tc>
                <a:tc>
                  <a:txBody>
                    <a:bodyPr/>
                    <a:lstStyle/>
                    <a:p>
                      <a:pPr algn="ctr"/>
                      <a:r>
                        <a:rPr lang="en-US" sz="1400" dirty="0"/>
                        <a:t>X</a:t>
                      </a:r>
                    </a:p>
                  </a:txBody>
                  <a:tcPr marL="68580" marR="68580" marT="34290" marB="34290"/>
                </a:tc>
                <a:tc>
                  <a:txBody>
                    <a:bodyPr/>
                    <a:lstStyle/>
                    <a:p>
                      <a:pPr algn="ctr"/>
                      <a:r>
                        <a:rPr lang="en-US" sz="1400" dirty="0"/>
                        <a:t>X</a:t>
                      </a:r>
                    </a:p>
                  </a:txBody>
                  <a:tcPr marL="68580" marR="68580" marT="34290" marB="34290"/>
                </a:tc>
                <a:tc>
                  <a:txBody>
                    <a:bodyPr/>
                    <a:lstStyle/>
                    <a:p>
                      <a:pPr algn="ctr"/>
                      <a:r>
                        <a:rPr lang="en-US" sz="1400" dirty="0"/>
                        <a:t>X</a:t>
                      </a:r>
                    </a:p>
                  </a:txBody>
                  <a:tcPr marL="68580" marR="68580" marT="34290" marB="34290"/>
                </a:tc>
                <a:tc>
                  <a:txBody>
                    <a:bodyPr/>
                    <a:lstStyle/>
                    <a:p>
                      <a:pPr algn="ctr"/>
                      <a:r>
                        <a:rPr lang="en-US" sz="1400" dirty="0"/>
                        <a:t>X</a:t>
                      </a:r>
                    </a:p>
                  </a:txBody>
                  <a:tcPr marL="68580" marR="68580" marT="34290" marB="34290"/>
                </a:tc>
                <a:tc>
                  <a:txBody>
                    <a:bodyPr/>
                    <a:lstStyle/>
                    <a:p>
                      <a:pPr algn="ctr"/>
                      <a:r>
                        <a:rPr lang="en-US" sz="1400" dirty="0"/>
                        <a:t>X</a:t>
                      </a:r>
                    </a:p>
                  </a:txBody>
                  <a:tcPr marL="68580" marR="68580" marT="34290" marB="34290"/>
                </a:tc>
                <a:tc>
                  <a:txBody>
                    <a:bodyPr/>
                    <a:lstStyle/>
                    <a:p>
                      <a:pPr algn="ctr"/>
                      <a:r>
                        <a:rPr lang="en-US" sz="1400" dirty="0"/>
                        <a:t>X</a:t>
                      </a:r>
                    </a:p>
                  </a:txBody>
                  <a:tcPr marL="68580" marR="68580" marT="34290" marB="34290"/>
                </a:tc>
                <a:extLst>
                  <a:ext uri="{0D108BD9-81ED-4DB2-BD59-A6C34878D82A}">
                    <a16:rowId xmlns:a16="http://schemas.microsoft.com/office/drawing/2014/main" val="10004"/>
                  </a:ext>
                </a:extLst>
              </a:tr>
              <a:tr h="274320">
                <a:tc>
                  <a:txBody>
                    <a:bodyPr/>
                    <a:lstStyle/>
                    <a:p>
                      <a:r>
                        <a:rPr lang="en-US" sz="1400" dirty="0"/>
                        <a:t>SBA</a:t>
                      </a:r>
                    </a:p>
                  </a:txBody>
                  <a:tcPr marL="68580" marR="68580" marT="34290" marB="34290"/>
                </a:tc>
                <a:tc>
                  <a:txBody>
                    <a:bodyPr/>
                    <a:lstStyle/>
                    <a:p>
                      <a:pPr algn="ctr"/>
                      <a:endParaRPr lang="en-US" sz="1400" dirty="0"/>
                    </a:p>
                  </a:txBody>
                  <a:tcPr marL="68580" marR="68580" marT="34290" marB="34290"/>
                </a:tc>
                <a:tc>
                  <a:txBody>
                    <a:bodyPr/>
                    <a:lstStyle/>
                    <a:p>
                      <a:pPr algn="ctr"/>
                      <a:r>
                        <a:rPr lang="en-US" sz="1400" dirty="0"/>
                        <a:t>X</a:t>
                      </a:r>
                    </a:p>
                  </a:txBody>
                  <a:tcPr marL="68580" marR="68580" marT="34290" marB="34290"/>
                </a:tc>
                <a:tc>
                  <a:txBody>
                    <a:bodyPr/>
                    <a:lstStyle/>
                    <a:p>
                      <a:pPr algn="ctr"/>
                      <a:endParaRPr lang="en-US" sz="1400" dirty="0"/>
                    </a:p>
                  </a:txBody>
                  <a:tcPr marL="68580" marR="68580" marT="34290" marB="34290"/>
                </a:tc>
                <a:tc>
                  <a:txBody>
                    <a:bodyPr/>
                    <a:lstStyle/>
                    <a:p>
                      <a:pPr algn="ctr"/>
                      <a:endParaRPr lang="en-US" sz="1400" dirty="0"/>
                    </a:p>
                  </a:txBody>
                  <a:tcPr marL="68580" marR="68580" marT="34290" marB="34290"/>
                </a:tc>
                <a:tc>
                  <a:txBody>
                    <a:bodyPr/>
                    <a:lstStyle/>
                    <a:p>
                      <a:pPr algn="ctr"/>
                      <a:endParaRPr lang="en-US" sz="1400" dirty="0"/>
                    </a:p>
                  </a:txBody>
                  <a:tcPr marL="68580" marR="68580" marT="34290" marB="34290"/>
                </a:tc>
                <a:tc>
                  <a:txBody>
                    <a:bodyPr/>
                    <a:lstStyle/>
                    <a:p>
                      <a:pPr algn="ctr"/>
                      <a:r>
                        <a:rPr lang="en-US" sz="1400" dirty="0"/>
                        <a:t>x</a:t>
                      </a:r>
                    </a:p>
                  </a:txBody>
                  <a:tcPr marL="68580" marR="68580" marT="34290" marB="34290"/>
                </a:tc>
                <a:tc>
                  <a:txBody>
                    <a:bodyPr/>
                    <a:lstStyle/>
                    <a:p>
                      <a:pPr algn="ctr"/>
                      <a:endParaRPr lang="en-US" sz="1400" dirty="0"/>
                    </a:p>
                  </a:txBody>
                  <a:tcPr marL="68580" marR="68580" marT="34290" marB="34290"/>
                </a:tc>
                <a:tc>
                  <a:txBody>
                    <a:bodyPr/>
                    <a:lstStyle/>
                    <a:p>
                      <a:pPr algn="ctr"/>
                      <a:r>
                        <a:rPr lang="en-US" sz="1400" dirty="0"/>
                        <a:t>X</a:t>
                      </a:r>
                    </a:p>
                  </a:txBody>
                  <a:tcPr marL="68580" marR="68580" marT="34290" marB="34290"/>
                </a:tc>
                <a:extLst>
                  <a:ext uri="{0D108BD9-81ED-4DB2-BD59-A6C34878D82A}">
                    <a16:rowId xmlns:a16="http://schemas.microsoft.com/office/drawing/2014/main" val="10005"/>
                  </a:ext>
                </a:extLst>
              </a:tr>
              <a:tr h="274320">
                <a:tc>
                  <a:txBody>
                    <a:bodyPr/>
                    <a:lstStyle/>
                    <a:p>
                      <a:r>
                        <a:rPr lang="en-US" sz="1400" dirty="0"/>
                        <a:t>Rebuild </a:t>
                      </a:r>
                      <a:r>
                        <a:rPr lang="en-US" sz="1400" dirty="0" err="1"/>
                        <a:t>Tx</a:t>
                      </a:r>
                      <a:r>
                        <a:rPr lang="en-US" sz="1400" dirty="0"/>
                        <a:t> Fund</a:t>
                      </a:r>
                    </a:p>
                  </a:txBody>
                  <a:tcPr marL="68580" marR="68580" marT="34290" marB="34290"/>
                </a:tc>
                <a:tc>
                  <a:txBody>
                    <a:bodyPr/>
                    <a:lstStyle/>
                    <a:p>
                      <a:pPr algn="ctr"/>
                      <a:endParaRPr lang="en-US" sz="1400" dirty="0"/>
                    </a:p>
                  </a:txBody>
                  <a:tcPr marL="68580" marR="68580" marT="34290" marB="34290"/>
                </a:tc>
                <a:tc>
                  <a:txBody>
                    <a:bodyPr/>
                    <a:lstStyle/>
                    <a:p>
                      <a:pPr algn="ctr"/>
                      <a:endParaRPr lang="en-US" sz="1400" dirty="0"/>
                    </a:p>
                  </a:txBody>
                  <a:tcPr marL="68580" marR="68580" marT="34290" marB="34290"/>
                </a:tc>
                <a:tc>
                  <a:txBody>
                    <a:bodyPr/>
                    <a:lstStyle/>
                    <a:p>
                      <a:pPr algn="ctr"/>
                      <a:endParaRPr lang="en-US" sz="1400" dirty="0"/>
                    </a:p>
                  </a:txBody>
                  <a:tcPr marL="68580" marR="68580" marT="34290" marB="34290"/>
                </a:tc>
                <a:tc>
                  <a:txBody>
                    <a:bodyPr/>
                    <a:lstStyle/>
                    <a:p>
                      <a:pPr algn="ctr"/>
                      <a:r>
                        <a:rPr lang="en-US" sz="1400" dirty="0"/>
                        <a:t>X</a:t>
                      </a:r>
                    </a:p>
                  </a:txBody>
                  <a:tcPr marL="68580" marR="68580" marT="34290" marB="34290"/>
                </a:tc>
                <a:tc>
                  <a:txBody>
                    <a:bodyPr/>
                    <a:lstStyle/>
                    <a:p>
                      <a:pPr algn="ctr"/>
                      <a:r>
                        <a:rPr lang="en-US" sz="1400" dirty="0"/>
                        <a:t>X</a:t>
                      </a:r>
                    </a:p>
                  </a:txBody>
                  <a:tcPr marL="68580" marR="68580" marT="34290" marB="34290"/>
                </a:tc>
                <a:tc>
                  <a:txBody>
                    <a:bodyPr/>
                    <a:lstStyle/>
                    <a:p>
                      <a:pPr algn="ctr"/>
                      <a:r>
                        <a:rPr lang="en-US" sz="1400" dirty="0"/>
                        <a:t>X</a:t>
                      </a:r>
                    </a:p>
                  </a:txBody>
                  <a:tcPr marL="68580" marR="68580" marT="34290" marB="34290"/>
                </a:tc>
                <a:tc>
                  <a:txBody>
                    <a:bodyPr/>
                    <a:lstStyle/>
                    <a:p>
                      <a:pPr algn="ctr"/>
                      <a:r>
                        <a:rPr lang="en-US" sz="1400" dirty="0"/>
                        <a:t>X</a:t>
                      </a:r>
                    </a:p>
                  </a:txBody>
                  <a:tcPr marL="68580" marR="68580" marT="34290" marB="34290"/>
                </a:tc>
                <a:tc>
                  <a:txBody>
                    <a:bodyPr/>
                    <a:lstStyle/>
                    <a:p>
                      <a:pPr algn="ctr"/>
                      <a:r>
                        <a:rPr lang="en-US" sz="1400" dirty="0"/>
                        <a:t>X</a:t>
                      </a:r>
                    </a:p>
                  </a:txBody>
                  <a:tcPr marL="68580" marR="68580" marT="34290" marB="34290"/>
                </a:tc>
                <a:extLst>
                  <a:ext uri="{0D108BD9-81ED-4DB2-BD59-A6C34878D82A}">
                    <a16:rowId xmlns:a16="http://schemas.microsoft.com/office/drawing/2014/main" val="10009"/>
                  </a:ext>
                </a:extLst>
              </a:tr>
              <a:tr h="274320">
                <a:tc>
                  <a:txBody>
                    <a:bodyPr/>
                    <a:lstStyle/>
                    <a:p>
                      <a:r>
                        <a:rPr lang="en-US" sz="1400" dirty="0"/>
                        <a:t>USDA</a:t>
                      </a:r>
                    </a:p>
                  </a:txBody>
                  <a:tcPr marL="68580" marR="68580" marT="34290" marB="34290"/>
                </a:tc>
                <a:tc>
                  <a:txBody>
                    <a:bodyPr/>
                    <a:lstStyle/>
                    <a:p>
                      <a:pPr algn="ctr"/>
                      <a:endParaRPr lang="en-US" sz="1400" dirty="0"/>
                    </a:p>
                  </a:txBody>
                  <a:tcPr marL="68580" marR="68580" marT="34290" marB="34290"/>
                </a:tc>
                <a:tc>
                  <a:txBody>
                    <a:bodyPr/>
                    <a:lstStyle/>
                    <a:p>
                      <a:pPr algn="ctr"/>
                      <a:endParaRPr lang="en-US" sz="1400"/>
                    </a:p>
                  </a:txBody>
                  <a:tcPr marL="68580" marR="68580" marT="34290" marB="34290"/>
                </a:tc>
                <a:tc>
                  <a:txBody>
                    <a:bodyPr/>
                    <a:lstStyle/>
                    <a:p>
                      <a:pPr algn="ctr"/>
                      <a:endParaRPr lang="en-US" sz="1400" dirty="0"/>
                    </a:p>
                  </a:txBody>
                  <a:tcPr marL="68580" marR="68580" marT="34290" marB="34290"/>
                </a:tc>
                <a:tc>
                  <a:txBody>
                    <a:bodyPr/>
                    <a:lstStyle/>
                    <a:p>
                      <a:pPr algn="ctr"/>
                      <a:r>
                        <a:rPr lang="en-US" sz="1400" dirty="0"/>
                        <a:t>X</a:t>
                      </a:r>
                    </a:p>
                  </a:txBody>
                  <a:tcPr marL="68580" marR="68580" marT="34290" marB="34290"/>
                </a:tc>
                <a:tc>
                  <a:txBody>
                    <a:bodyPr/>
                    <a:lstStyle/>
                    <a:p>
                      <a:pPr algn="ctr"/>
                      <a:r>
                        <a:rPr lang="en-US" sz="1400" dirty="0"/>
                        <a:t>X</a:t>
                      </a:r>
                    </a:p>
                  </a:txBody>
                  <a:tcPr marL="68580" marR="68580" marT="34290" marB="34290"/>
                </a:tc>
                <a:tc>
                  <a:txBody>
                    <a:bodyPr/>
                    <a:lstStyle/>
                    <a:p>
                      <a:pPr algn="ctr"/>
                      <a:endParaRPr lang="en-US" sz="1400" dirty="0"/>
                    </a:p>
                  </a:txBody>
                  <a:tcPr marL="68580" marR="68580" marT="34290" marB="34290"/>
                </a:tc>
                <a:tc>
                  <a:txBody>
                    <a:bodyPr/>
                    <a:lstStyle/>
                    <a:p>
                      <a:pPr algn="ctr"/>
                      <a:endParaRPr lang="en-US" sz="1400" dirty="0"/>
                    </a:p>
                  </a:txBody>
                  <a:tcPr marL="68580" marR="68580" marT="34290" marB="34290"/>
                </a:tc>
                <a:tc>
                  <a:txBody>
                    <a:bodyPr/>
                    <a:lstStyle/>
                    <a:p>
                      <a:pPr algn="ctr"/>
                      <a:r>
                        <a:rPr lang="en-US" sz="1400" dirty="0"/>
                        <a:t>X</a:t>
                      </a:r>
                    </a:p>
                  </a:txBody>
                  <a:tcPr marL="68580" marR="68580" marT="34290" marB="34290"/>
                </a:tc>
                <a:extLst>
                  <a:ext uri="{0D108BD9-81ED-4DB2-BD59-A6C34878D82A}">
                    <a16:rowId xmlns:a16="http://schemas.microsoft.com/office/drawing/2014/main" val="10006"/>
                  </a:ext>
                </a:extLst>
              </a:tr>
              <a:tr h="274320">
                <a:tc>
                  <a:txBody>
                    <a:bodyPr/>
                    <a:lstStyle/>
                    <a:p>
                      <a:r>
                        <a:rPr lang="en-US" sz="1400" dirty="0"/>
                        <a:t>Nonprofits</a:t>
                      </a:r>
                      <a:r>
                        <a:rPr lang="en-US" sz="1400" baseline="0" dirty="0"/>
                        <a:t> </a:t>
                      </a:r>
                      <a:endParaRPr lang="en-US" sz="1400" dirty="0"/>
                    </a:p>
                  </a:txBody>
                  <a:tcPr marL="68580" marR="68580" marT="34290" marB="34290"/>
                </a:tc>
                <a:tc>
                  <a:txBody>
                    <a:bodyPr/>
                    <a:lstStyle/>
                    <a:p>
                      <a:pPr algn="ctr"/>
                      <a:endParaRPr lang="en-US" sz="1400" dirty="0"/>
                    </a:p>
                  </a:txBody>
                  <a:tcPr marL="68580" marR="68580" marT="34290" marB="34290"/>
                </a:tc>
                <a:tc>
                  <a:txBody>
                    <a:bodyPr/>
                    <a:lstStyle/>
                    <a:p>
                      <a:pPr algn="ctr"/>
                      <a:r>
                        <a:rPr lang="en-US" sz="1400" dirty="0"/>
                        <a:t>X</a:t>
                      </a:r>
                    </a:p>
                  </a:txBody>
                  <a:tcPr marL="68580" marR="68580" marT="34290" marB="34290"/>
                </a:tc>
                <a:tc>
                  <a:txBody>
                    <a:bodyPr/>
                    <a:lstStyle/>
                    <a:p>
                      <a:pPr algn="ctr"/>
                      <a:endParaRPr lang="en-US" sz="1400" dirty="0"/>
                    </a:p>
                  </a:txBody>
                  <a:tcPr marL="68580" marR="68580" marT="34290" marB="34290"/>
                </a:tc>
                <a:tc>
                  <a:txBody>
                    <a:bodyPr/>
                    <a:lstStyle/>
                    <a:p>
                      <a:pPr algn="ctr"/>
                      <a:endParaRPr lang="en-US" sz="1400" dirty="0"/>
                    </a:p>
                  </a:txBody>
                  <a:tcPr marL="68580" marR="68580" marT="34290" marB="34290"/>
                </a:tc>
                <a:tc>
                  <a:txBody>
                    <a:bodyPr/>
                    <a:lstStyle/>
                    <a:p>
                      <a:pPr algn="ctr"/>
                      <a:r>
                        <a:rPr lang="en-US" sz="1400" dirty="0"/>
                        <a:t>X</a:t>
                      </a:r>
                    </a:p>
                  </a:txBody>
                  <a:tcPr marL="68580" marR="68580" marT="34290" marB="34290"/>
                </a:tc>
                <a:tc>
                  <a:txBody>
                    <a:bodyPr/>
                    <a:lstStyle/>
                    <a:p>
                      <a:pPr algn="ctr"/>
                      <a:endParaRPr lang="en-US" sz="1400" dirty="0"/>
                    </a:p>
                  </a:txBody>
                  <a:tcPr marL="68580" marR="68580" marT="34290" marB="34290"/>
                </a:tc>
                <a:tc>
                  <a:txBody>
                    <a:bodyPr/>
                    <a:lstStyle/>
                    <a:p>
                      <a:pPr algn="ctr"/>
                      <a:r>
                        <a:rPr lang="en-US" sz="1400" dirty="0"/>
                        <a:t>X</a:t>
                      </a:r>
                    </a:p>
                  </a:txBody>
                  <a:tcPr marL="68580" marR="68580" marT="34290" marB="34290"/>
                </a:tc>
                <a:tc>
                  <a:txBody>
                    <a:bodyPr/>
                    <a:lstStyle/>
                    <a:p>
                      <a:pPr algn="ctr"/>
                      <a:r>
                        <a:rPr lang="en-US" sz="1400" dirty="0"/>
                        <a:t>X</a:t>
                      </a:r>
                    </a:p>
                  </a:txBody>
                  <a:tcPr marL="68580" marR="68580" marT="34290" marB="34290"/>
                </a:tc>
                <a:extLst>
                  <a:ext uri="{0D108BD9-81ED-4DB2-BD59-A6C34878D82A}">
                    <a16:rowId xmlns:a16="http://schemas.microsoft.com/office/drawing/2014/main" val="10007"/>
                  </a:ext>
                </a:extLst>
              </a:tr>
              <a:tr h="274320">
                <a:tc>
                  <a:txBody>
                    <a:bodyPr/>
                    <a:lstStyle/>
                    <a:p>
                      <a:r>
                        <a:rPr lang="en-US" sz="1400" dirty="0"/>
                        <a:t>TSAHC</a:t>
                      </a:r>
                    </a:p>
                  </a:txBody>
                  <a:tcPr marL="68580" marR="68580" marT="34290" marB="34290"/>
                </a:tc>
                <a:tc>
                  <a:txBody>
                    <a:bodyPr/>
                    <a:lstStyle/>
                    <a:p>
                      <a:pPr algn="ctr"/>
                      <a:endParaRPr lang="en-US" sz="1400" dirty="0"/>
                    </a:p>
                  </a:txBody>
                  <a:tcPr marL="68580" marR="68580" marT="34290" marB="34290"/>
                </a:tc>
                <a:tc>
                  <a:txBody>
                    <a:bodyPr/>
                    <a:lstStyle/>
                    <a:p>
                      <a:pPr algn="ctr"/>
                      <a:endParaRPr lang="en-US" sz="1400" dirty="0"/>
                    </a:p>
                  </a:txBody>
                  <a:tcPr marL="68580" marR="68580" marT="34290" marB="34290"/>
                </a:tc>
                <a:tc>
                  <a:txBody>
                    <a:bodyPr/>
                    <a:lstStyle/>
                    <a:p>
                      <a:pPr algn="ctr"/>
                      <a:endParaRPr lang="en-US" sz="1400" dirty="0"/>
                    </a:p>
                  </a:txBody>
                  <a:tcPr marL="68580" marR="68580" marT="34290" marB="34290"/>
                </a:tc>
                <a:tc>
                  <a:txBody>
                    <a:bodyPr/>
                    <a:lstStyle/>
                    <a:p>
                      <a:pPr algn="ctr"/>
                      <a:r>
                        <a:rPr lang="en-US" sz="1400" dirty="0"/>
                        <a:t>X</a:t>
                      </a:r>
                    </a:p>
                  </a:txBody>
                  <a:tcPr marL="68580" marR="68580" marT="34290" marB="34290"/>
                </a:tc>
                <a:tc>
                  <a:txBody>
                    <a:bodyPr/>
                    <a:lstStyle/>
                    <a:p>
                      <a:pPr algn="ctr"/>
                      <a:r>
                        <a:rPr lang="en-US" sz="1400" dirty="0"/>
                        <a:t>X</a:t>
                      </a:r>
                    </a:p>
                  </a:txBody>
                  <a:tcPr marL="68580" marR="68580" marT="34290" marB="34290"/>
                </a:tc>
                <a:tc>
                  <a:txBody>
                    <a:bodyPr/>
                    <a:lstStyle/>
                    <a:p>
                      <a:pPr algn="ctr"/>
                      <a:endParaRPr lang="en-US" sz="1400" dirty="0"/>
                    </a:p>
                  </a:txBody>
                  <a:tcPr marL="68580" marR="68580" marT="34290" marB="34290"/>
                </a:tc>
                <a:tc>
                  <a:txBody>
                    <a:bodyPr/>
                    <a:lstStyle/>
                    <a:p>
                      <a:pPr algn="ctr"/>
                      <a:endParaRPr lang="en-US" sz="1400" dirty="0"/>
                    </a:p>
                  </a:txBody>
                  <a:tcPr marL="68580" marR="68580" marT="34290" marB="34290"/>
                </a:tc>
                <a:tc>
                  <a:txBody>
                    <a:bodyPr/>
                    <a:lstStyle/>
                    <a:p>
                      <a:pPr algn="ctr"/>
                      <a:r>
                        <a:rPr lang="en-US" sz="1400" dirty="0"/>
                        <a:t>X</a:t>
                      </a:r>
                    </a:p>
                  </a:txBody>
                  <a:tcPr marL="68580" marR="68580" marT="34290" marB="34290"/>
                </a:tc>
                <a:extLst>
                  <a:ext uri="{0D108BD9-81ED-4DB2-BD59-A6C34878D82A}">
                    <a16:rowId xmlns:a16="http://schemas.microsoft.com/office/drawing/2014/main" val="10010"/>
                  </a:ext>
                </a:extLst>
              </a:tr>
              <a:tr h="274320">
                <a:tc>
                  <a:txBody>
                    <a:bodyPr/>
                    <a:lstStyle/>
                    <a:p>
                      <a:r>
                        <a:rPr lang="en-US" sz="1400" dirty="0"/>
                        <a:t>CBDRG</a:t>
                      </a:r>
                    </a:p>
                  </a:txBody>
                  <a:tcPr marL="68580" marR="68580" marT="34290" marB="34290"/>
                </a:tc>
                <a:tc>
                  <a:txBody>
                    <a:bodyPr/>
                    <a:lstStyle/>
                    <a:p>
                      <a:pPr algn="ctr"/>
                      <a:endParaRPr lang="en-US" sz="1400" dirty="0"/>
                    </a:p>
                  </a:txBody>
                  <a:tcPr marL="68580" marR="68580" marT="34290" marB="34290"/>
                </a:tc>
                <a:tc>
                  <a:txBody>
                    <a:bodyPr/>
                    <a:lstStyle/>
                    <a:p>
                      <a:pPr algn="ctr"/>
                      <a:r>
                        <a:rPr lang="en-US" sz="1400" dirty="0"/>
                        <a:t>X</a:t>
                      </a:r>
                    </a:p>
                  </a:txBody>
                  <a:tcPr marL="68580" marR="68580" marT="34290" marB="34290"/>
                </a:tc>
                <a:tc>
                  <a:txBody>
                    <a:bodyPr/>
                    <a:lstStyle/>
                    <a:p>
                      <a:pPr algn="ctr"/>
                      <a:endParaRPr lang="en-US" sz="1400" dirty="0"/>
                    </a:p>
                  </a:txBody>
                  <a:tcPr marL="68580" marR="68580" marT="34290" marB="34290"/>
                </a:tc>
                <a:tc>
                  <a:txBody>
                    <a:bodyPr/>
                    <a:lstStyle/>
                    <a:p>
                      <a:pPr algn="ctr"/>
                      <a:endParaRPr lang="en-US" sz="1400" dirty="0"/>
                    </a:p>
                  </a:txBody>
                  <a:tcPr marL="68580" marR="68580" marT="34290" marB="34290"/>
                </a:tc>
                <a:tc>
                  <a:txBody>
                    <a:bodyPr/>
                    <a:lstStyle/>
                    <a:p>
                      <a:pPr algn="ctr"/>
                      <a:endParaRPr lang="en-US" sz="1400" dirty="0"/>
                    </a:p>
                  </a:txBody>
                  <a:tcPr marL="68580" marR="68580" marT="34290" marB="34290"/>
                </a:tc>
                <a:tc>
                  <a:txBody>
                    <a:bodyPr/>
                    <a:lstStyle/>
                    <a:p>
                      <a:pPr algn="ctr"/>
                      <a:endParaRPr lang="en-US" sz="1400" dirty="0"/>
                    </a:p>
                  </a:txBody>
                  <a:tcPr marL="68580" marR="68580" marT="34290" marB="34290"/>
                </a:tc>
                <a:tc>
                  <a:txBody>
                    <a:bodyPr/>
                    <a:lstStyle/>
                    <a:p>
                      <a:pPr algn="ctr"/>
                      <a:r>
                        <a:rPr lang="en-US" sz="1400" dirty="0"/>
                        <a:t>X</a:t>
                      </a:r>
                    </a:p>
                  </a:txBody>
                  <a:tcPr marL="68580" marR="68580" marT="34290" marB="34290"/>
                </a:tc>
                <a:tc>
                  <a:txBody>
                    <a:bodyPr/>
                    <a:lstStyle/>
                    <a:p>
                      <a:pPr algn="ctr"/>
                      <a:r>
                        <a:rPr lang="en-US" sz="1400" dirty="0"/>
                        <a:t>X</a:t>
                      </a:r>
                    </a:p>
                  </a:txBody>
                  <a:tcPr marL="68580" marR="68580" marT="34290" marB="34290"/>
                </a:tc>
                <a:extLst>
                  <a:ext uri="{0D108BD9-81ED-4DB2-BD59-A6C34878D82A}">
                    <a16:rowId xmlns:a16="http://schemas.microsoft.com/office/drawing/2014/main" val="10011"/>
                  </a:ext>
                </a:extLst>
              </a:tr>
              <a:tr h="274320">
                <a:tc>
                  <a:txBody>
                    <a:bodyPr/>
                    <a:lstStyle/>
                    <a:p>
                      <a:r>
                        <a:rPr lang="en-US" sz="1400" dirty="0"/>
                        <a:t>Banks - CRA</a:t>
                      </a:r>
                    </a:p>
                  </a:txBody>
                  <a:tcPr marL="68580" marR="68580" marT="34290" marB="34290"/>
                </a:tc>
                <a:tc>
                  <a:txBody>
                    <a:bodyPr/>
                    <a:lstStyle/>
                    <a:p>
                      <a:pPr algn="ctr"/>
                      <a:r>
                        <a:rPr lang="en-US" sz="1400" dirty="0"/>
                        <a:t>X</a:t>
                      </a:r>
                    </a:p>
                  </a:txBody>
                  <a:tcPr marL="68580" marR="68580" marT="34290" marB="34290"/>
                </a:tc>
                <a:tc>
                  <a:txBody>
                    <a:bodyPr/>
                    <a:lstStyle/>
                    <a:p>
                      <a:pPr algn="ctr"/>
                      <a:r>
                        <a:rPr lang="en-US" sz="1400" dirty="0"/>
                        <a:t>X</a:t>
                      </a:r>
                    </a:p>
                  </a:txBody>
                  <a:tcPr marL="68580" marR="68580" marT="34290" marB="34290"/>
                </a:tc>
                <a:tc>
                  <a:txBody>
                    <a:bodyPr/>
                    <a:lstStyle/>
                    <a:p>
                      <a:pPr algn="ctr"/>
                      <a:r>
                        <a:rPr lang="en-US" sz="1400" dirty="0"/>
                        <a:t>X</a:t>
                      </a:r>
                    </a:p>
                  </a:txBody>
                  <a:tcPr marL="68580" marR="68580" marT="34290" marB="34290"/>
                </a:tc>
                <a:tc>
                  <a:txBody>
                    <a:bodyPr/>
                    <a:lstStyle/>
                    <a:p>
                      <a:pPr algn="ctr"/>
                      <a:r>
                        <a:rPr lang="en-US" sz="1400" dirty="0"/>
                        <a:t>X</a:t>
                      </a:r>
                    </a:p>
                  </a:txBody>
                  <a:tcPr marL="68580" marR="68580" marT="34290" marB="34290"/>
                </a:tc>
                <a:tc>
                  <a:txBody>
                    <a:bodyPr/>
                    <a:lstStyle/>
                    <a:p>
                      <a:pPr algn="ctr"/>
                      <a:r>
                        <a:rPr lang="en-US" sz="1400" dirty="0"/>
                        <a:t>X</a:t>
                      </a:r>
                    </a:p>
                  </a:txBody>
                  <a:tcPr marL="68580" marR="68580" marT="34290" marB="34290"/>
                </a:tc>
                <a:tc>
                  <a:txBody>
                    <a:bodyPr/>
                    <a:lstStyle/>
                    <a:p>
                      <a:pPr algn="ctr"/>
                      <a:r>
                        <a:rPr lang="en-US" sz="1400" dirty="0"/>
                        <a:t>X</a:t>
                      </a:r>
                    </a:p>
                  </a:txBody>
                  <a:tcPr marL="68580" marR="68580" marT="34290" marB="34290"/>
                </a:tc>
                <a:tc>
                  <a:txBody>
                    <a:bodyPr/>
                    <a:lstStyle/>
                    <a:p>
                      <a:pPr algn="ctr"/>
                      <a:r>
                        <a:rPr lang="en-US" sz="1400" dirty="0"/>
                        <a:t>X</a:t>
                      </a:r>
                    </a:p>
                  </a:txBody>
                  <a:tcPr marL="68580" marR="68580" marT="34290" marB="34290"/>
                </a:tc>
                <a:tc>
                  <a:txBody>
                    <a:bodyPr/>
                    <a:lstStyle/>
                    <a:p>
                      <a:pPr algn="ctr"/>
                      <a:r>
                        <a:rPr lang="en-US" sz="1400" dirty="0"/>
                        <a:t>X</a:t>
                      </a:r>
                    </a:p>
                  </a:txBody>
                  <a:tcPr marL="68580" marR="68580" marT="34290" marB="34290"/>
                </a:tc>
                <a:extLst>
                  <a:ext uri="{0D108BD9-81ED-4DB2-BD59-A6C34878D82A}">
                    <a16:rowId xmlns:a16="http://schemas.microsoft.com/office/drawing/2014/main" val="10012"/>
                  </a:ext>
                </a:extLst>
              </a:tr>
            </a:tbl>
          </a:graphicData>
        </a:graphic>
      </p:graphicFrame>
    </p:spTree>
    <p:extLst>
      <p:ext uri="{BB962C8B-B14F-4D97-AF65-F5344CB8AC3E}">
        <p14:creationId xmlns:p14="http://schemas.microsoft.com/office/powerpoint/2010/main" val="42535599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1975" y="196284"/>
            <a:ext cx="7886700" cy="994172"/>
          </a:xfrm>
        </p:spPr>
        <p:txBody>
          <a:bodyPr>
            <a:normAutofit/>
          </a:bodyPr>
          <a:lstStyle/>
          <a:p>
            <a:r>
              <a:rPr lang="en-US" sz="3600" b="1" dirty="0"/>
              <a:t>Housing Programs – </a:t>
            </a:r>
            <a:r>
              <a:rPr lang="en-US" sz="3600" b="1" u="sng" dirty="0"/>
              <a:t>USDA</a:t>
            </a:r>
          </a:p>
        </p:txBody>
      </p:sp>
      <p:graphicFrame>
        <p:nvGraphicFramePr>
          <p:cNvPr id="5" name="Table 4"/>
          <p:cNvGraphicFramePr>
            <a:graphicFrameLocks noGrp="1"/>
          </p:cNvGraphicFramePr>
          <p:nvPr>
            <p:extLst>
              <p:ext uri="{D42A27DB-BD31-4B8C-83A1-F6EECF244321}">
                <p14:modId xmlns:p14="http://schemas.microsoft.com/office/powerpoint/2010/main" val="4247730200"/>
              </p:ext>
            </p:extLst>
          </p:nvPr>
        </p:nvGraphicFramePr>
        <p:xfrm>
          <a:off x="428623" y="1514306"/>
          <a:ext cx="8429626" cy="3885462"/>
        </p:xfrm>
        <a:graphic>
          <a:graphicData uri="http://schemas.openxmlformats.org/drawingml/2006/table">
            <a:tbl>
              <a:tblPr>
                <a:tableStyleId>{5C22544A-7EE6-4342-B048-85BDC9FD1C3A}</a:tableStyleId>
              </a:tblPr>
              <a:tblGrid>
                <a:gridCol w="1698746">
                  <a:extLst>
                    <a:ext uri="{9D8B030D-6E8A-4147-A177-3AD203B41FA5}">
                      <a16:colId xmlns:a16="http://schemas.microsoft.com/office/drawing/2014/main" val="20000"/>
                    </a:ext>
                  </a:extLst>
                </a:gridCol>
                <a:gridCol w="1698746">
                  <a:extLst>
                    <a:ext uri="{9D8B030D-6E8A-4147-A177-3AD203B41FA5}">
                      <a16:colId xmlns:a16="http://schemas.microsoft.com/office/drawing/2014/main" val="20001"/>
                    </a:ext>
                  </a:extLst>
                </a:gridCol>
                <a:gridCol w="1869689">
                  <a:extLst>
                    <a:ext uri="{9D8B030D-6E8A-4147-A177-3AD203B41FA5}">
                      <a16:colId xmlns:a16="http://schemas.microsoft.com/office/drawing/2014/main" val="20002"/>
                    </a:ext>
                  </a:extLst>
                </a:gridCol>
                <a:gridCol w="3162445">
                  <a:extLst>
                    <a:ext uri="{9D8B030D-6E8A-4147-A177-3AD203B41FA5}">
                      <a16:colId xmlns:a16="http://schemas.microsoft.com/office/drawing/2014/main" val="20003"/>
                    </a:ext>
                  </a:extLst>
                </a:gridCol>
              </a:tblGrid>
              <a:tr h="144939">
                <a:tc>
                  <a:txBody>
                    <a:bodyPr/>
                    <a:lstStyle/>
                    <a:p>
                      <a:pPr algn="ctr" fontAlgn="b"/>
                      <a:r>
                        <a:rPr lang="en-US" sz="1400" b="1" u="none" strike="noStrike" dirty="0">
                          <a:effectLst/>
                        </a:rPr>
                        <a:t>Program</a:t>
                      </a:r>
                      <a:endParaRPr lang="en-US" sz="1400" b="1" i="0" u="none" strike="noStrike" dirty="0">
                        <a:solidFill>
                          <a:srgbClr val="000000"/>
                        </a:solidFill>
                        <a:effectLst/>
                        <a:latin typeface="Calibri" panose="020F0502020204030204" pitchFamily="34" charset="0"/>
                      </a:endParaRPr>
                    </a:p>
                  </a:txBody>
                  <a:tcPr marL="4998" marR="4998" marT="4998" marB="0" anchor="b"/>
                </a:tc>
                <a:tc>
                  <a:txBody>
                    <a:bodyPr/>
                    <a:lstStyle/>
                    <a:p>
                      <a:pPr algn="ctr" fontAlgn="b"/>
                      <a:r>
                        <a:rPr lang="en-US" sz="1400" b="1" u="none" strike="noStrike">
                          <a:effectLst/>
                        </a:rPr>
                        <a:t>Type</a:t>
                      </a:r>
                      <a:endParaRPr lang="en-US" sz="1400" b="1" i="0" u="none" strike="noStrike">
                        <a:solidFill>
                          <a:srgbClr val="000000"/>
                        </a:solidFill>
                        <a:effectLst/>
                        <a:latin typeface="Calibri" panose="020F0502020204030204" pitchFamily="34" charset="0"/>
                      </a:endParaRPr>
                    </a:p>
                  </a:txBody>
                  <a:tcPr marL="4998" marR="4998" marT="4998" marB="0" anchor="b"/>
                </a:tc>
                <a:tc>
                  <a:txBody>
                    <a:bodyPr/>
                    <a:lstStyle/>
                    <a:p>
                      <a:pPr algn="ctr" fontAlgn="b"/>
                      <a:r>
                        <a:rPr lang="en-US" sz="1400" b="1" u="none" strike="noStrike">
                          <a:effectLst/>
                        </a:rPr>
                        <a:t>Applicant</a:t>
                      </a:r>
                      <a:endParaRPr lang="en-US" sz="1400" b="1" i="0" u="none" strike="noStrike">
                        <a:solidFill>
                          <a:srgbClr val="000000"/>
                        </a:solidFill>
                        <a:effectLst/>
                        <a:latin typeface="Calibri" panose="020F0502020204030204" pitchFamily="34" charset="0"/>
                      </a:endParaRPr>
                    </a:p>
                  </a:txBody>
                  <a:tcPr marL="4998" marR="4998" marT="4998" marB="0" anchor="b"/>
                </a:tc>
                <a:tc>
                  <a:txBody>
                    <a:bodyPr/>
                    <a:lstStyle/>
                    <a:p>
                      <a:pPr algn="ctr" fontAlgn="b"/>
                      <a:r>
                        <a:rPr lang="en-US" sz="1400" b="1" u="none" strike="noStrike" dirty="0">
                          <a:effectLst/>
                        </a:rPr>
                        <a:t>Uses</a:t>
                      </a:r>
                      <a:endParaRPr lang="en-US" sz="1400" b="1" i="0" u="none" strike="noStrike" dirty="0">
                        <a:solidFill>
                          <a:srgbClr val="000000"/>
                        </a:solidFill>
                        <a:effectLst/>
                        <a:latin typeface="Calibri" panose="020F0502020204030204" pitchFamily="34" charset="0"/>
                      </a:endParaRPr>
                    </a:p>
                  </a:txBody>
                  <a:tcPr marL="4998" marR="4998" marT="4998" marB="0" anchor="b"/>
                </a:tc>
                <a:extLst>
                  <a:ext uri="{0D108BD9-81ED-4DB2-BD59-A6C34878D82A}">
                    <a16:rowId xmlns:a16="http://schemas.microsoft.com/office/drawing/2014/main" val="10000"/>
                  </a:ext>
                </a:extLst>
              </a:tr>
              <a:tr h="144939">
                <a:tc>
                  <a:txBody>
                    <a:bodyPr/>
                    <a:lstStyle/>
                    <a:p>
                      <a:pPr algn="l" fontAlgn="b"/>
                      <a:r>
                        <a:rPr lang="en-US" sz="1400" u="none" strike="noStrike" dirty="0">
                          <a:effectLst/>
                        </a:rPr>
                        <a:t>Single family loans - Section 502 </a:t>
                      </a:r>
                      <a:endParaRPr lang="en-US" sz="1400" b="0" i="0" u="none" strike="noStrike" dirty="0">
                        <a:solidFill>
                          <a:srgbClr val="000000"/>
                        </a:solidFill>
                        <a:effectLst/>
                        <a:latin typeface="Calibri" panose="020F0502020204030204" pitchFamily="34" charset="0"/>
                      </a:endParaRPr>
                    </a:p>
                  </a:txBody>
                  <a:tcPr marL="4998" marR="4998" marT="4998" marB="0" anchor="b"/>
                </a:tc>
                <a:tc>
                  <a:txBody>
                    <a:bodyPr/>
                    <a:lstStyle/>
                    <a:p>
                      <a:pPr algn="ctr" fontAlgn="b"/>
                      <a:r>
                        <a:rPr lang="en-US" sz="1400" u="none" strike="noStrike">
                          <a:effectLst/>
                        </a:rPr>
                        <a:t>Direct loans</a:t>
                      </a:r>
                      <a:endParaRPr lang="en-US" sz="1400" b="0" i="0" u="none" strike="noStrike">
                        <a:solidFill>
                          <a:srgbClr val="000000"/>
                        </a:solidFill>
                        <a:effectLst/>
                        <a:latin typeface="Calibri" panose="020F0502020204030204" pitchFamily="34" charset="0"/>
                      </a:endParaRPr>
                    </a:p>
                  </a:txBody>
                  <a:tcPr marL="4998" marR="4998" marT="4998" marB="0" anchor="b"/>
                </a:tc>
                <a:tc>
                  <a:txBody>
                    <a:bodyPr/>
                    <a:lstStyle/>
                    <a:p>
                      <a:pPr algn="l" fontAlgn="b"/>
                      <a:r>
                        <a:rPr lang="en-US" sz="1400" u="none" strike="noStrike">
                          <a:effectLst/>
                        </a:rPr>
                        <a:t>Families/individuals</a:t>
                      </a:r>
                      <a:endParaRPr lang="en-US" sz="1400" b="0" i="0" u="none" strike="noStrike">
                        <a:solidFill>
                          <a:srgbClr val="000000"/>
                        </a:solidFill>
                        <a:effectLst/>
                        <a:latin typeface="Calibri" panose="020F0502020204030204" pitchFamily="34" charset="0"/>
                      </a:endParaRPr>
                    </a:p>
                  </a:txBody>
                  <a:tcPr marL="4998" marR="4998" marT="4998" marB="0" anchor="b"/>
                </a:tc>
                <a:tc>
                  <a:txBody>
                    <a:bodyPr/>
                    <a:lstStyle/>
                    <a:p>
                      <a:pPr algn="l" fontAlgn="b"/>
                      <a:r>
                        <a:rPr lang="en-US" sz="1400" u="none" strike="noStrike">
                          <a:effectLst/>
                        </a:rPr>
                        <a:t>Buy, build improve, repair or rehab perm residence</a:t>
                      </a:r>
                      <a:endParaRPr lang="en-US" sz="1400" b="0" i="0" u="none" strike="noStrike">
                        <a:solidFill>
                          <a:srgbClr val="000000"/>
                        </a:solidFill>
                        <a:effectLst/>
                        <a:latin typeface="Calibri" panose="020F0502020204030204" pitchFamily="34" charset="0"/>
                      </a:endParaRPr>
                    </a:p>
                  </a:txBody>
                  <a:tcPr marL="4998" marR="4998" marT="4998" marB="0" anchor="b"/>
                </a:tc>
                <a:extLst>
                  <a:ext uri="{0D108BD9-81ED-4DB2-BD59-A6C34878D82A}">
                    <a16:rowId xmlns:a16="http://schemas.microsoft.com/office/drawing/2014/main" val="10001"/>
                  </a:ext>
                </a:extLst>
              </a:tr>
              <a:tr h="144939">
                <a:tc>
                  <a:txBody>
                    <a:bodyPr/>
                    <a:lstStyle/>
                    <a:p>
                      <a:pPr algn="l" fontAlgn="b"/>
                      <a:r>
                        <a:rPr lang="en-US" sz="1400" u="none" strike="noStrike">
                          <a:effectLst/>
                        </a:rPr>
                        <a:t>Single Family Loans - Section 502</a:t>
                      </a:r>
                      <a:endParaRPr lang="en-US" sz="1400" b="0" i="0" u="none" strike="noStrike">
                        <a:solidFill>
                          <a:srgbClr val="000000"/>
                        </a:solidFill>
                        <a:effectLst/>
                        <a:latin typeface="Calibri" panose="020F0502020204030204" pitchFamily="34" charset="0"/>
                      </a:endParaRPr>
                    </a:p>
                  </a:txBody>
                  <a:tcPr marL="4998" marR="4998" marT="4998" marB="0" anchor="b"/>
                </a:tc>
                <a:tc>
                  <a:txBody>
                    <a:bodyPr/>
                    <a:lstStyle/>
                    <a:p>
                      <a:pPr algn="ctr" fontAlgn="b"/>
                      <a:r>
                        <a:rPr lang="en-US" sz="1400" u="none" strike="noStrike">
                          <a:effectLst/>
                        </a:rPr>
                        <a:t>Loan guarantees</a:t>
                      </a:r>
                      <a:endParaRPr lang="en-US" sz="1400" b="0" i="0" u="none" strike="noStrike">
                        <a:solidFill>
                          <a:srgbClr val="000000"/>
                        </a:solidFill>
                        <a:effectLst/>
                        <a:latin typeface="Calibri" panose="020F0502020204030204" pitchFamily="34" charset="0"/>
                      </a:endParaRPr>
                    </a:p>
                  </a:txBody>
                  <a:tcPr marL="4998" marR="4998" marT="4998" marB="0" anchor="b"/>
                </a:tc>
                <a:tc>
                  <a:txBody>
                    <a:bodyPr/>
                    <a:lstStyle/>
                    <a:p>
                      <a:pPr algn="l" fontAlgn="b"/>
                      <a:r>
                        <a:rPr lang="en-US" sz="1400" u="none" strike="noStrike">
                          <a:effectLst/>
                        </a:rPr>
                        <a:t>USDA approved lenders</a:t>
                      </a:r>
                      <a:endParaRPr lang="en-US" sz="1400" b="0" i="0" u="none" strike="noStrike">
                        <a:solidFill>
                          <a:srgbClr val="000000"/>
                        </a:solidFill>
                        <a:effectLst/>
                        <a:latin typeface="Calibri" panose="020F0502020204030204" pitchFamily="34" charset="0"/>
                      </a:endParaRPr>
                    </a:p>
                  </a:txBody>
                  <a:tcPr marL="4998" marR="4998" marT="4998" marB="0" anchor="b"/>
                </a:tc>
                <a:tc>
                  <a:txBody>
                    <a:bodyPr/>
                    <a:lstStyle/>
                    <a:p>
                      <a:pPr algn="l" fontAlgn="b"/>
                      <a:r>
                        <a:rPr lang="en-US" sz="1400" u="none" strike="noStrike">
                          <a:effectLst/>
                        </a:rPr>
                        <a:t>Purchase new or existing home for perm residence</a:t>
                      </a:r>
                      <a:endParaRPr lang="en-US" sz="1400" b="0" i="0" u="none" strike="noStrike">
                        <a:solidFill>
                          <a:srgbClr val="000000"/>
                        </a:solidFill>
                        <a:effectLst/>
                        <a:latin typeface="Calibri" panose="020F0502020204030204" pitchFamily="34" charset="0"/>
                      </a:endParaRPr>
                    </a:p>
                  </a:txBody>
                  <a:tcPr marL="4998" marR="4998" marT="4998" marB="0" anchor="b"/>
                </a:tc>
                <a:extLst>
                  <a:ext uri="{0D108BD9-81ED-4DB2-BD59-A6C34878D82A}">
                    <a16:rowId xmlns:a16="http://schemas.microsoft.com/office/drawing/2014/main" val="10002"/>
                  </a:ext>
                </a:extLst>
              </a:tr>
              <a:tr h="289879">
                <a:tc>
                  <a:txBody>
                    <a:bodyPr/>
                    <a:lstStyle/>
                    <a:p>
                      <a:pPr algn="l" fontAlgn="b"/>
                      <a:r>
                        <a:rPr lang="en-US" sz="1400" u="none" strike="noStrike">
                          <a:effectLst/>
                        </a:rPr>
                        <a:t>Single Family Home Repairs - Section 504   </a:t>
                      </a:r>
                      <a:endParaRPr lang="en-US" sz="1400" b="0" i="0" u="none" strike="noStrike">
                        <a:solidFill>
                          <a:srgbClr val="000000"/>
                        </a:solidFill>
                        <a:effectLst/>
                        <a:latin typeface="Calibri" panose="020F0502020204030204" pitchFamily="34" charset="0"/>
                      </a:endParaRPr>
                    </a:p>
                  </a:txBody>
                  <a:tcPr marL="4998" marR="4998" marT="4998" marB="0" anchor="b"/>
                </a:tc>
                <a:tc>
                  <a:txBody>
                    <a:bodyPr/>
                    <a:lstStyle/>
                    <a:p>
                      <a:pPr algn="ctr" fontAlgn="b"/>
                      <a:r>
                        <a:rPr lang="en-US" sz="1400" u="none" strike="noStrike">
                          <a:effectLst/>
                        </a:rPr>
                        <a:t>Direct loans and grants</a:t>
                      </a:r>
                      <a:endParaRPr lang="en-US" sz="1400" b="0" i="0" u="none" strike="noStrike">
                        <a:solidFill>
                          <a:srgbClr val="000000"/>
                        </a:solidFill>
                        <a:effectLst/>
                        <a:latin typeface="Calibri" panose="020F0502020204030204" pitchFamily="34" charset="0"/>
                      </a:endParaRPr>
                    </a:p>
                  </a:txBody>
                  <a:tcPr marL="4998" marR="4998" marT="4998" marB="0" anchor="b"/>
                </a:tc>
                <a:tc>
                  <a:txBody>
                    <a:bodyPr/>
                    <a:lstStyle/>
                    <a:p>
                      <a:pPr algn="l" fontAlgn="b"/>
                      <a:r>
                        <a:rPr lang="en-US" sz="1400" u="none" strike="noStrike">
                          <a:effectLst/>
                        </a:rPr>
                        <a:t>Homeowners, 62 year old+</a:t>
                      </a:r>
                      <a:endParaRPr lang="en-US" sz="1400" b="0" i="0" u="none" strike="noStrike">
                        <a:solidFill>
                          <a:srgbClr val="000000"/>
                        </a:solidFill>
                        <a:effectLst/>
                        <a:latin typeface="Calibri" panose="020F0502020204030204" pitchFamily="34" charset="0"/>
                      </a:endParaRPr>
                    </a:p>
                  </a:txBody>
                  <a:tcPr marL="4998" marR="4998" marT="4998" marB="0" anchor="b"/>
                </a:tc>
                <a:tc>
                  <a:txBody>
                    <a:bodyPr/>
                    <a:lstStyle/>
                    <a:p>
                      <a:pPr algn="l" fontAlgn="b"/>
                      <a:r>
                        <a:rPr lang="en-US" sz="1400" u="none" strike="noStrike">
                          <a:effectLst/>
                        </a:rPr>
                        <a:t>Repair or replace: roof, heating, structural repair, water/sewer connect fees etc</a:t>
                      </a:r>
                      <a:endParaRPr lang="en-US" sz="1400" b="0" i="0" u="none" strike="noStrike">
                        <a:solidFill>
                          <a:srgbClr val="000000"/>
                        </a:solidFill>
                        <a:effectLst/>
                        <a:latin typeface="Calibri" panose="020F0502020204030204" pitchFamily="34" charset="0"/>
                      </a:endParaRPr>
                    </a:p>
                  </a:txBody>
                  <a:tcPr marL="4998" marR="4998" marT="4998" marB="0" anchor="b"/>
                </a:tc>
                <a:extLst>
                  <a:ext uri="{0D108BD9-81ED-4DB2-BD59-A6C34878D82A}">
                    <a16:rowId xmlns:a16="http://schemas.microsoft.com/office/drawing/2014/main" val="10003"/>
                  </a:ext>
                </a:extLst>
              </a:tr>
              <a:tr h="289879">
                <a:tc>
                  <a:txBody>
                    <a:bodyPr/>
                    <a:lstStyle/>
                    <a:p>
                      <a:pPr algn="l" fontAlgn="b"/>
                      <a:r>
                        <a:rPr lang="en-US" sz="1400" u="none" strike="noStrike" dirty="0">
                          <a:effectLst/>
                        </a:rPr>
                        <a:t>Mutual Self-Help Housing -Sect 502</a:t>
                      </a:r>
                      <a:endParaRPr lang="en-US" sz="1400" b="0" i="0" u="none" strike="noStrike" dirty="0">
                        <a:solidFill>
                          <a:srgbClr val="000000"/>
                        </a:solidFill>
                        <a:effectLst/>
                        <a:latin typeface="Calibri" panose="020F0502020204030204" pitchFamily="34" charset="0"/>
                      </a:endParaRPr>
                    </a:p>
                  </a:txBody>
                  <a:tcPr marL="4998" marR="4998" marT="4998" marB="0" anchor="b"/>
                </a:tc>
                <a:tc>
                  <a:txBody>
                    <a:bodyPr/>
                    <a:lstStyle/>
                    <a:p>
                      <a:pPr algn="ctr" fontAlgn="b"/>
                      <a:r>
                        <a:rPr lang="en-US" sz="1400" u="none" strike="noStrike">
                          <a:effectLst/>
                        </a:rPr>
                        <a:t>Direct loans</a:t>
                      </a:r>
                      <a:endParaRPr lang="en-US" sz="1400" b="0" i="0" u="none" strike="noStrike">
                        <a:solidFill>
                          <a:srgbClr val="000000"/>
                        </a:solidFill>
                        <a:effectLst/>
                        <a:latin typeface="Calibri" panose="020F0502020204030204" pitchFamily="34" charset="0"/>
                      </a:endParaRPr>
                    </a:p>
                  </a:txBody>
                  <a:tcPr marL="4998" marR="4998" marT="4998" marB="0" anchor="b"/>
                </a:tc>
                <a:tc>
                  <a:txBody>
                    <a:bodyPr/>
                    <a:lstStyle/>
                    <a:p>
                      <a:pPr algn="l" fontAlgn="b"/>
                      <a:r>
                        <a:rPr lang="en-US" sz="1400" u="none" strike="noStrike">
                          <a:effectLst/>
                        </a:rPr>
                        <a:t>Families/individuals</a:t>
                      </a:r>
                      <a:endParaRPr lang="en-US" sz="1400" b="0" i="0" u="none" strike="noStrike">
                        <a:solidFill>
                          <a:srgbClr val="000000"/>
                        </a:solidFill>
                        <a:effectLst/>
                        <a:latin typeface="Calibri" panose="020F0502020204030204" pitchFamily="34" charset="0"/>
                      </a:endParaRPr>
                    </a:p>
                  </a:txBody>
                  <a:tcPr marL="4998" marR="4998" marT="4998" marB="0" anchor="b"/>
                </a:tc>
                <a:tc>
                  <a:txBody>
                    <a:bodyPr/>
                    <a:lstStyle/>
                    <a:p>
                      <a:pPr algn="l" fontAlgn="b"/>
                      <a:r>
                        <a:rPr lang="en-US" sz="1400" u="none" strike="noStrike">
                          <a:effectLst/>
                        </a:rPr>
                        <a:t>Construction of new home by applicant or nonprofit group</a:t>
                      </a:r>
                      <a:endParaRPr lang="en-US" sz="1400" b="0" i="0" u="none" strike="noStrike">
                        <a:solidFill>
                          <a:srgbClr val="000000"/>
                        </a:solidFill>
                        <a:effectLst/>
                        <a:latin typeface="Calibri" panose="020F0502020204030204" pitchFamily="34" charset="0"/>
                      </a:endParaRPr>
                    </a:p>
                  </a:txBody>
                  <a:tcPr marL="4998" marR="4998" marT="4998" marB="0" anchor="b"/>
                </a:tc>
                <a:extLst>
                  <a:ext uri="{0D108BD9-81ED-4DB2-BD59-A6C34878D82A}">
                    <a16:rowId xmlns:a16="http://schemas.microsoft.com/office/drawing/2014/main" val="10004"/>
                  </a:ext>
                </a:extLst>
              </a:tr>
              <a:tr h="289879">
                <a:tc>
                  <a:txBody>
                    <a:bodyPr/>
                    <a:lstStyle/>
                    <a:p>
                      <a:pPr algn="l" fontAlgn="b"/>
                      <a:r>
                        <a:rPr lang="en-US" sz="1400" u="none" strike="noStrike">
                          <a:effectLst/>
                        </a:rPr>
                        <a:t>Mutual Self-Help Housing - Section 523 </a:t>
                      </a:r>
                      <a:endParaRPr lang="en-US" sz="1400" b="0" i="0" u="none" strike="noStrike">
                        <a:solidFill>
                          <a:srgbClr val="000000"/>
                        </a:solidFill>
                        <a:effectLst/>
                        <a:latin typeface="Calibri" panose="020F0502020204030204" pitchFamily="34" charset="0"/>
                      </a:endParaRPr>
                    </a:p>
                  </a:txBody>
                  <a:tcPr marL="4998" marR="4998" marT="4998" marB="0" anchor="b"/>
                </a:tc>
                <a:tc>
                  <a:txBody>
                    <a:bodyPr/>
                    <a:lstStyle/>
                    <a:p>
                      <a:pPr algn="ctr" fontAlgn="b"/>
                      <a:r>
                        <a:rPr lang="en-US" sz="1400" u="none" strike="noStrike">
                          <a:effectLst/>
                        </a:rPr>
                        <a:t>Grants</a:t>
                      </a:r>
                      <a:endParaRPr lang="en-US" sz="1400" b="0" i="0" u="none" strike="noStrike">
                        <a:solidFill>
                          <a:srgbClr val="000000"/>
                        </a:solidFill>
                        <a:effectLst/>
                        <a:latin typeface="Calibri" panose="020F0502020204030204" pitchFamily="34" charset="0"/>
                      </a:endParaRPr>
                    </a:p>
                  </a:txBody>
                  <a:tcPr marL="4998" marR="4998" marT="4998" marB="0" anchor="b"/>
                </a:tc>
                <a:tc>
                  <a:txBody>
                    <a:bodyPr/>
                    <a:lstStyle/>
                    <a:p>
                      <a:pPr algn="l" fontAlgn="b"/>
                      <a:r>
                        <a:rPr lang="en-US" sz="1400" u="none" strike="noStrike">
                          <a:effectLst/>
                        </a:rPr>
                        <a:t>Non-profits/public bodies</a:t>
                      </a:r>
                      <a:endParaRPr lang="en-US" sz="1400" b="0" i="0" u="none" strike="noStrike">
                        <a:solidFill>
                          <a:srgbClr val="000000"/>
                        </a:solidFill>
                        <a:effectLst/>
                        <a:latin typeface="Calibri" panose="020F0502020204030204" pitchFamily="34" charset="0"/>
                      </a:endParaRPr>
                    </a:p>
                  </a:txBody>
                  <a:tcPr marL="4998" marR="4998" marT="4998" marB="0" anchor="b"/>
                </a:tc>
                <a:tc>
                  <a:txBody>
                    <a:bodyPr/>
                    <a:lstStyle/>
                    <a:p>
                      <a:pPr algn="l" fontAlgn="b"/>
                      <a:r>
                        <a:rPr lang="en-US" sz="1400" u="none" strike="noStrike" dirty="0">
                          <a:effectLst/>
                        </a:rPr>
                        <a:t>Tech assistance to supervise small groups of families to build </a:t>
                      </a:r>
                      <a:r>
                        <a:rPr lang="en-US" sz="1400" u="none" strike="noStrike" dirty="0" err="1">
                          <a:effectLst/>
                        </a:rPr>
                        <a:t>each others</a:t>
                      </a:r>
                      <a:r>
                        <a:rPr lang="en-US" sz="1400" u="none" strike="noStrike" dirty="0">
                          <a:effectLst/>
                        </a:rPr>
                        <a:t> homes</a:t>
                      </a:r>
                      <a:endParaRPr lang="en-US" sz="1400" b="0" i="0" u="none" strike="noStrike" dirty="0">
                        <a:solidFill>
                          <a:srgbClr val="000000"/>
                        </a:solidFill>
                        <a:effectLst/>
                        <a:latin typeface="Calibri" panose="020F0502020204030204" pitchFamily="34" charset="0"/>
                      </a:endParaRPr>
                    </a:p>
                  </a:txBody>
                  <a:tcPr marL="4998" marR="4998" marT="4998" marB="0" anchor="b"/>
                </a:tc>
                <a:extLst>
                  <a:ext uri="{0D108BD9-81ED-4DB2-BD59-A6C34878D82A}">
                    <a16:rowId xmlns:a16="http://schemas.microsoft.com/office/drawing/2014/main" val="10005"/>
                  </a:ext>
                </a:extLst>
              </a:tr>
              <a:tr h="289879">
                <a:tc>
                  <a:txBody>
                    <a:bodyPr/>
                    <a:lstStyle/>
                    <a:p>
                      <a:pPr algn="l" fontAlgn="b"/>
                      <a:r>
                        <a:rPr lang="en-US" sz="1400" u="none" strike="noStrike">
                          <a:effectLst/>
                        </a:rPr>
                        <a:t>Multi-Family Rental Housing - Sections 515  </a:t>
                      </a:r>
                      <a:endParaRPr lang="en-US" sz="1400" b="0" i="0" u="none" strike="noStrike">
                        <a:solidFill>
                          <a:srgbClr val="000000"/>
                        </a:solidFill>
                        <a:effectLst/>
                        <a:latin typeface="Calibri" panose="020F0502020204030204" pitchFamily="34" charset="0"/>
                      </a:endParaRPr>
                    </a:p>
                  </a:txBody>
                  <a:tcPr marL="4998" marR="4998" marT="4998" marB="0" anchor="b"/>
                </a:tc>
                <a:tc>
                  <a:txBody>
                    <a:bodyPr/>
                    <a:lstStyle/>
                    <a:p>
                      <a:pPr algn="ctr" fontAlgn="b"/>
                      <a:r>
                        <a:rPr lang="en-US" sz="1400" u="none" strike="noStrike">
                          <a:effectLst/>
                        </a:rPr>
                        <a:t>Direct loans</a:t>
                      </a:r>
                      <a:endParaRPr lang="en-US" sz="1400" b="0" i="0" u="none" strike="noStrike">
                        <a:solidFill>
                          <a:srgbClr val="000000"/>
                        </a:solidFill>
                        <a:effectLst/>
                        <a:latin typeface="Calibri" panose="020F0502020204030204" pitchFamily="34" charset="0"/>
                      </a:endParaRPr>
                    </a:p>
                  </a:txBody>
                  <a:tcPr marL="4998" marR="4998" marT="4998" marB="0" anchor="b"/>
                </a:tc>
                <a:tc>
                  <a:txBody>
                    <a:bodyPr/>
                    <a:lstStyle/>
                    <a:p>
                      <a:pPr algn="l" fontAlgn="b"/>
                      <a:r>
                        <a:rPr lang="en-US" sz="1400" u="none" strike="noStrike">
                          <a:effectLst/>
                        </a:rPr>
                        <a:t>Individuals, non-profit</a:t>
                      </a:r>
                      <a:endParaRPr lang="en-US" sz="1400" b="0" i="0" u="none" strike="noStrike">
                        <a:solidFill>
                          <a:srgbClr val="000000"/>
                        </a:solidFill>
                        <a:effectLst/>
                        <a:latin typeface="Calibri" panose="020F0502020204030204" pitchFamily="34" charset="0"/>
                      </a:endParaRPr>
                    </a:p>
                  </a:txBody>
                  <a:tcPr marL="4998" marR="4998" marT="4998" marB="0" anchor="b"/>
                </a:tc>
                <a:tc>
                  <a:txBody>
                    <a:bodyPr/>
                    <a:lstStyle/>
                    <a:p>
                      <a:pPr algn="l" fontAlgn="b"/>
                      <a:r>
                        <a:rPr lang="en-US" sz="1400" u="none" strike="noStrike">
                          <a:effectLst/>
                        </a:rPr>
                        <a:t>New construction &amp; rehab of existing multi-famiy</a:t>
                      </a:r>
                      <a:endParaRPr lang="en-US" sz="1400" b="0" i="0" u="none" strike="noStrike">
                        <a:solidFill>
                          <a:srgbClr val="000000"/>
                        </a:solidFill>
                        <a:effectLst/>
                        <a:latin typeface="Calibri" panose="020F0502020204030204" pitchFamily="34" charset="0"/>
                      </a:endParaRPr>
                    </a:p>
                  </a:txBody>
                  <a:tcPr marL="4998" marR="4998" marT="4998" marB="0" anchor="b"/>
                </a:tc>
                <a:extLst>
                  <a:ext uri="{0D108BD9-81ED-4DB2-BD59-A6C34878D82A}">
                    <a16:rowId xmlns:a16="http://schemas.microsoft.com/office/drawing/2014/main" val="10006"/>
                  </a:ext>
                </a:extLst>
              </a:tr>
              <a:tr h="289879">
                <a:tc>
                  <a:txBody>
                    <a:bodyPr/>
                    <a:lstStyle/>
                    <a:p>
                      <a:pPr algn="l" fontAlgn="b"/>
                      <a:r>
                        <a:rPr lang="en-US" sz="1400" u="none" strike="noStrike">
                          <a:effectLst/>
                        </a:rPr>
                        <a:t>Multi-Family Rental Housing - Section 538</a:t>
                      </a:r>
                      <a:endParaRPr lang="en-US" sz="1400" b="0" i="0" u="none" strike="noStrike">
                        <a:solidFill>
                          <a:srgbClr val="000000"/>
                        </a:solidFill>
                        <a:effectLst/>
                        <a:latin typeface="Calibri" panose="020F0502020204030204" pitchFamily="34" charset="0"/>
                      </a:endParaRPr>
                    </a:p>
                  </a:txBody>
                  <a:tcPr marL="4998" marR="4998" marT="4998" marB="0" anchor="b"/>
                </a:tc>
                <a:tc>
                  <a:txBody>
                    <a:bodyPr/>
                    <a:lstStyle/>
                    <a:p>
                      <a:pPr algn="ctr" fontAlgn="b"/>
                      <a:r>
                        <a:rPr lang="en-US" sz="1400" u="none" strike="noStrike">
                          <a:effectLst/>
                        </a:rPr>
                        <a:t>Loan guarantees</a:t>
                      </a:r>
                      <a:endParaRPr lang="en-US" sz="1400" b="0" i="0" u="none" strike="noStrike">
                        <a:solidFill>
                          <a:srgbClr val="000000"/>
                        </a:solidFill>
                        <a:effectLst/>
                        <a:latin typeface="Calibri" panose="020F0502020204030204" pitchFamily="34" charset="0"/>
                      </a:endParaRPr>
                    </a:p>
                  </a:txBody>
                  <a:tcPr marL="4998" marR="4998" marT="4998" marB="0" anchor="b"/>
                </a:tc>
                <a:tc>
                  <a:txBody>
                    <a:bodyPr/>
                    <a:lstStyle/>
                    <a:p>
                      <a:pPr algn="l" fontAlgn="b"/>
                      <a:r>
                        <a:rPr lang="en-US" sz="1400" u="none" strike="noStrike">
                          <a:effectLst/>
                        </a:rPr>
                        <a:t>Individuals, partnerships, LLC, state &amp; local agencies</a:t>
                      </a:r>
                      <a:endParaRPr lang="en-US" sz="1400" b="0" i="0" u="none" strike="noStrike">
                        <a:solidFill>
                          <a:srgbClr val="000000"/>
                        </a:solidFill>
                        <a:effectLst/>
                        <a:latin typeface="Calibri" panose="020F0502020204030204" pitchFamily="34" charset="0"/>
                      </a:endParaRPr>
                    </a:p>
                  </a:txBody>
                  <a:tcPr marL="4998" marR="4998" marT="4998" marB="0" anchor="b"/>
                </a:tc>
                <a:tc>
                  <a:txBody>
                    <a:bodyPr/>
                    <a:lstStyle/>
                    <a:p>
                      <a:pPr algn="l" fontAlgn="b"/>
                      <a:r>
                        <a:rPr lang="en-US" sz="1400" u="none" strike="noStrike">
                          <a:effectLst/>
                        </a:rPr>
                        <a:t>New construction, permanent loan or substantial rehab of multi-familly rental </a:t>
                      </a:r>
                      <a:endParaRPr lang="en-US" sz="1400" b="0" i="0" u="none" strike="noStrike">
                        <a:solidFill>
                          <a:srgbClr val="000000"/>
                        </a:solidFill>
                        <a:effectLst/>
                        <a:latin typeface="Calibri" panose="020F0502020204030204" pitchFamily="34" charset="0"/>
                      </a:endParaRPr>
                    </a:p>
                  </a:txBody>
                  <a:tcPr marL="4998" marR="4998" marT="4998" marB="0" anchor="b"/>
                </a:tc>
                <a:extLst>
                  <a:ext uri="{0D108BD9-81ED-4DB2-BD59-A6C34878D82A}">
                    <a16:rowId xmlns:a16="http://schemas.microsoft.com/office/drawing/2014/main" val="10007"/>
                  </a:ext>
                </a:extLst>
              </a:tr>
              <a:tr h="289879">
                <a:tc>
                  <a:txBody>
                    <a:bodyPr/>
                    <a:lstStyle/>
                    <a:p>
                      <a:pPr algn="l" fontAlgn="b"/>
                      <a:r>
                        <a:rPr lang="en-US" sz="1400" u="none" strike="noStrike">
                          <a:effectLst/>
                        </a:rPr>
                        <a:t>Housing Preservation Grants - Section 553 </a:t>
                      </a:r>
                      <a:endParaRPr lang="en-US" sz="1400" b="0" i="0" u="none" strike="noStrike">
                        <a:solidFill>
                          <a:srgbClr val="000000"/>
                        </a:solidFill>
                        <a:effectLst/>
                        <a:latin typeface="Calibri" panose="020F0502020204030204" pitchFamily="34" charset="0"/>
                      </a:endParaRPr>
                    </a:p>
                  </a:txBody>
                  <a:tcPr marL="4998" marR="4998" marT="4998" marB="0" anchor="b"/>
                </a:tc>
                <a:tc>
                  <a:txBody>
                    <a:bodyPr/>
                    <a:lstStyle/>
                    <a:p>
                      <a:pPr algn="ctr" fontAlgn="b"/>
                      <a:r>
                        <a:rPr lang="en-US" sz="1400" u="none" strike="noStrike">
                          <a:effectLst/>
                        </a:rPr>
                        <a:t>Grants</a:t>
                      </a:r>
                      <a:endParaRPr lang="en-US" sz="1400" b="0" i="0" u="none" strike="noStrike">
                        <a:solidFill>
                          <a:srgbClr val="000000"/>
                        </a:solidFill>
                        <a:effectLst/>
                        <a:latin typeface="Calibri" panose="020F0502020204030204" pitchFamily="34" charset="0"/>
                      </a:endParaRPr>
                    </a:p>
                  </a:txBody>
                  <a:tcPr marL="4998" marR="4998" marT="4998" marB="0" anchor="b"/>
                </a:tc>
                <a:tc>
                  <a:txBody>
                    <a:bodyPr/>
                    <a:lstStyle/>
                    <a:p>
                      <a:pPr algn="l" fontAlgn="b"/>
                      <a:r>
                        <a:rPr lang="en-US" sz="1400" u="none" strike="noStrike">
                          <a:effectLst/>
                        </a:rPr>
                        <a:t>Public bodies and non-profits</a:t>
                      </a:r>
                      <a:endParaRPr lang="en-US" sz="1400" b="0" i="0" u="none" strike="noStrike">
                        <a:solidFill>
                          <a:srgbClr val="000000"/>
                        </a:solidFill>
                        <a:effectLst/>
                        <a:latin typeface="Calibri" panose="020F0502020204030204" pitchFamily="34" charset="0"/>
                      </a:endParaRPr>
                    </a:p>
                  </a:txBody>
                  <a:tcPr marL="4998" marR="4998" marT="4998" marB="0" anchor="b"/>
                </a:tc>
                <a:tc>
                  <a:txBody>
                    <a:bodyPr/>
                    <a:lstStyle/>
                    <a:p>
                      <a:pPr algn="l" fontAlgn="b"/>
                      <a:r>
                        <a:rPr lang="en-US" sz="1400" u="none" strike="noStrike" dirty="0">
                          <a:effectLst/>
                        </a:rPr>
                        <a:t>Finances repair and rehab activities for single family and small rental properties</a:t>
                      </a:r>
                      <a:endParaRPr lang="en-US" sz="1400" b="0" i="0" u="none" strike="noStrike" dirty="0">
                        <a:solidFill>
                          <a:srgbClr val="000000"/>
                        </a:solidFill>
                        <a:effectLst/>
                        <a:latin typeface="Calibri" panose="020F0502020204030204" pitchFamily="34" charset="0"/>
                      </a:endParaRPr>
                    </a:p>
                  </a:txBody>
                  <a:tcPr marL="4998" marR="4998" marT="4998" marB="0" anchor="b"/>
                </a:tc>
                <a:extLst>
                  <a:ext uri="{0D108BD9-81ED-4DB2-BD59-A6C34878D82A}">
                    <a16:rowId xmlns:a16="http://schemas.microsoft.com/office/drawing/2014/main" val="10008"/>
                  </a:ext>
                </a:extLst>
              </a:tr>
            </a:tbl>
          </a:graphicData>
        </a:graphic>
      </p:graphicFrame>
      <p:sp>
        <p:nvSpPr>
          <p:cNvPr id="3" name="Rectangle 2"/>
          <p:cNvSpPr/>
          <p:nvPr/>
        </p:nvSpPr>
        <p:spPr>
          <a:xfrm>
            <a:off x="409293" y="6054209"/>
            <a:ext cx="8211415" cy="461665"/>
          </a:xfrm>
          <a:prstGeom prst="rect">
            <a:avLst/>
          </a:prstGeom>
        </p:spPr>
        <p:txBody>
          <a:bodyPr wrap="none">
            <a:spAutoFit/>
          </a:bodyPr>
          <a:lstStyle/>
          <a:p>
            <a:r>
              <a:rPr lang="en-US" sz="2400" b="1" i="1" dirty="0"/>
              <a:t>USDA is only ONE example of Housing Programs to help rebuild</a:t>
            </a:r>
            <a:endParaRPr lang="en-US" sz="2400" i="1" dirty="0"/>
          </a:p>
        </p:txBody>
      </p:sp>
    </p:spTree>
    <p:extLst>
      <p:ext uri="{BB962C8B-B14F-4D97-AF65-F5344CB8AC3E}">
        <p14:creationId xmlns:p14="http://schemas.microsoft.com/office/powerpoint/2010/main" val="41470508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1487" y="450851"/>
            <a:ext cx="8201025" cy="1325563"/>
          </a:xfrm>
        </p:spPr>
        <p:txBody>
          <a:bodyPr/>
          <a:lstStyle/>
          <a:p>
            <a:r>
              <a:rPr lang="en-US" b="1" dirty="0"/>
              <a:t>Non-Profit Partners in Place to Date</a:t>
            </a:r>
          </a:p>
        </p:txBody>
      </p:sp>
      <p:sp>
        <p:nvSpPr>
          <p:cNvPr id="3" name="Content Placeholder 2"/>
          <p:cNvSpPr>
            <a:spLocks noGrp="1"/>
          </p:cNvSpPr>
          <p:nvPr>
            <p:ph sz="half" idx="1"/>
          </p:nvPr>
        </p:nvSpPr>
        <p:spPr>
          <a:xfrm>
            <a:off x="685800" y="2333625"/>
            <a:ext cx="3886200" cy="3263504"/>
          </a:xfrm>
        </p:spPr>
        <p:txBody>
          <a:bodyPr/>
          <a:lstStyle/>
          <a:p>
            <a:r>
              <a:rPr lang="en-US" dirty="0"/>
              <a:t>Habitat for Humanity</a:t>
            </a:r>
          </a:p>
          <a:p>
            <a:r>
              <a:rPr lang="en-US" dirty="0"/>
              <a:t>Mennonites</a:t>
            </a:r>
          </a:p>
          <a:p>
            <a:r>
              <a:rPr lang="en-US" dirty="0"/>
              <a:t>Rebuilding Together </a:t>
            </a:r>
          </a:p>
          <a:p>
            <a:r>
              <a:rPr lang="en-US" dirty="0"/>
              <a:t>Samaritan’s Purse</a:t>
            </a:r>
          </a:p>
          <a:p>
            <a:r>
              <a:rPr lang="en-US" dirty="0"/>
              <a:t>UMCOR</a:t>
            </a:r>
          </a:p>
        </p:txBody>
      </p:sp>
      <p:sp>
        <p:nvSpPr>
          <p:cNvPr id="4" name="Content Placeholder 3"/>
          <p:cNvSpPr>
            <a:spLocks noGrp="1"/>
          </p:cNvSpPr>
          <p:nvPr>
            <p:ph sz="half" idx="2"/>
          </p:nvPr>
        </p:nvSpPr>
        <p:spPr>
          <a:xfrm>
            <a:off x="4713991" y="2333625"/>
            <a:ext cx="3886200" cy="3263504"/>
          </a:xfrm>
        </p:spPr>
        <p:txBody>
          <a:bodyPr/>
          <a:lstStyle/>
          <a:p>
            <a:r>
              <a:rPr lang="en-US" dirty="0" err="1"/>
              <a:t>NeighborWorks</a:t>
            </a:r>
            <a:endParaRPr lang="en-US" dirty="0"/>
          </a:p>
          <a:p>
            <a:r>
              <a:rPr lang="en-US" dirty="0"/>
              <a:t>Baptist Men</a:t>
            </a:r>
          </a:p>
          <a:p>
            <a:r>
              <a:rPr lang="en-US" dirty="0"/>
              <a:t>SBP (</a:t>
            </a:r>
            <a:r>
              <a:rPr lang="en-US" dirty="0" err="1"/>
              <a:t>tbd</a:t>
            </a:r>
            <a:r>
              <a:rPr lang="en-US" dirty="0"/>
              <a:t>)</a:t>
            </a:r>
          </a:p>
          <a:p>
            <a:r>
              <a:rPr lang="en-US" dirty="0"/>
              <a:t>Other partners to come!</a:t>
            </a:r>
          </a:p>
          <a:p>
            <a:endParaRPr lang="en-US" dirty="0"/>
          </a:p>
        </p:txBody>
      </p:sp>
    </p:spTree>
    <p:extLst>
      <p:ext uri="{BB962C8B-B14F-4D97-AF65-F5344CB8AC3E}">
        <p14:creationId xmlns:p14="http://schemas.microsoft.com/office/powerpoint/2010/main" val="4087488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15"/>
          <p:cNvSpPr txBox="1">
            <a:spLocks noChangeArrowheads="1"/>
          </p:cNvSpPr>
          <p:nvPr/>
        </p:nvSpPr>
        <p:spPr bwMode="auto">
          <a:xfrm>
            <a:off x="369453" y="618571"/>
            <a:ext cx="6440922" cy="584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defTabSz="685783">
              <a:lnSpc>
                <a:spcPct val="100000"/>
              </a:lnSpc>
              <a:spcBef>
                <a:spcPct val="0"/>
              </a:spcBef>
              <a:buNone/>
            </a:pPr>
            <a:r>
              <a:rPr lang="en-US" sz="3200" b="1" dirty="0">
                <a:solidFill>
                  <a:srgbClr val="FF0000"/>
                </a:solidFill>
              </a:rPr>
              <a:t>Section 8 Housing that Looks Good</a:t>
            </a:r>
            <a:endParaRPr lang="en-US" sz="3200" b="1" i="1" dirty="0">
              <a:solidFill>
                <a:srgbClr val="FF0000"/>
              </a:solidFill>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453" y="1575383"/>
            <a:ext cx="4305300" cy="2367074"/>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89601" y="1624453"/>
            <a:ext cx="3470148" cy="231800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314494"/>
            <a:ext cx="9144000" cy="2324100"/>
          </a:xfrm>
          <a:prstGeom prst="rect">
            <a:avLst/>
          </a:prstGeom>
        </p:spPr>
      </p:pic>
    </p:spTree>
    <p:extLst>
      <p:ext uri="{BB962C8B-B14F-4D97-AF65-F5344CB8AC3E}">
        <p14:creationId xmlns:p14="http://schemas.microsoft.com/office/powerpoint/2010/main" val="39366040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
          <p:cNvSpPr>
            <a:spLocks noChangeArrowheads="1"/>
          </p:cNvSpPr>
          <p:nvPr/>
        </p:nvSpPr>
        <p:spPr bwMode="auto">
          <a:xfrm>
            <a:off x="494816" y="1230347"/>
            <a:ext cx="8293264" cy="1881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marL="214308" indent="-214308" defTabSz="685783">
              <a:lnSpc>
                <a:spcPct val="107000"/>
              </a:lnSpc>
              <a:spcBef>
                <a:spcPct val="0"/>
              </a:spcBef>
              <a:spcAft>
                <a:spcPts val="600"/>
              </a:spcAft>
            </a:pPr>
            <a:r>
              <a:rPr lang="en-US" sz="1800" dirty="0">
                <a:solidFill>
                  <a:prstClr val="black"/>
                </a:solidFill>
              </a:rPr>
              <a:t>Rental vs Ownership. Financial Models Different</a:t>
            </a:r>
          </a:p>
          <a:p>
            <a:pPr marL="214308" indent="-214308" defTabSz="685783">
              <a:lnSpc>
                <a:spcPct val="107000"/>
              </a:lnSpc>
              <a:spcBef>
                <a:spcPct val="0"/>
              </a:spcBef>
              <a:spcAft>
                <a:spcPts val="600"/>
              </a:spcAft>
            </a:pPr>
            <a:r>
              <a:rPr lang="en-US" sz="1800" dirty="0">
                <a:solidFill>
                  <a:prstClr val="black"/>
                </a:solidFill>
              </a:rPr>
              <a:t>Speculative development which brings inherent risk on part of lenders and others</a:t>
            </a:r>
          </a:p>
          <a:p>
            <a:pPr marL="214308" indent="-214308" defTabSz="685783">
              <a:lnSpc>
                <a:spcPct val="107000"/>
              </a:lnSpc>
              <a:spcBef>
                <a:spcPct val="0"/>
              </a:spcBef>
              <a:spcAft>
                <a:spcPts val="600"/>
              </a:spcAft>
            </a:pPr>
            <a:r>
              <a:rPr lang="en-US" sz="1800" dirty="0">
                <a:solidFill>
                  <a:prstClr val="black"/>
                </a:solidFill>
              </a:rPr>
              <a:t>Tax Credits, Subsidized or Private/Market</a:t>
            </a:r>
          </a:p>
          <a:p>
            <a:pPr marL="214308" indent="-214308" defTabSz="685783">
              <a:lnSpc>
                <a:spcPct val="107000"/>
              </a:lnSpc>
              <a:spcBef>
                <a:spcPct val="0"/>
              </a:spcBef>
              <a:spcAft>
                <a:spcPts val="600"/>
              </a:spcAft>
            </a:pPr>
            <a:r>
              <a:rPr lang="en-US" sz="1800" dirty="0">
                <a:solidFill>
                  <a:prstClr val="black"/>
                </a:solidFill>
              </a:rPr>
              <a:t>Layering of Finances is good goal, with an eye towards low cost and quality to build.</a:t>
            </a:r>
          </a:p>
          <a:p>
            <a:pPr marL="214308" indent="-214308" defTabSz="685783">
              <a:lnSpc>
                <a:spcPct val="107000"/>
              </a:lnSpc>
              <a:spcBef>
                <a:spcPct val="0"/>
              </a:spcBef>
              <a:spcAft>
                <a:spcPts val="600"/>
              </a:spcAft>
            </a:pPr>
            <a:endParaRPr lang="en-US" sz="1800" dirty="0">
              <a:solidFill>
                <a:prstClr val="black"/>
              </a:solidFill>
            </a:endParaRPr>
          </a:p>
        </p:txBody>
      </p:sp>
      <p:sp>
        <p:nvSpPr>
          <p:cNvPr id="10" name="TextBox 15"/>
          <p:cNvSpPr txBox="1">
            <a:spLocks noChangeArrowheads="1"/>
          </p:cNvSpPr>
          <p:nvPr/>
        </p:nvSpPr>
        <p:spPr bwMode="auto">
          <a:xfrm>
            <a:off x="369453" y="618571"/>
            <a:ext cx="5118635"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defTabSz="685783">
              <a:lnSpc>
                <a:spcPct val="100000"/>
              </a:lnSpc>
              <a:spcBef>
                <a:spcPct val="0"/>
              </a:spcBef>
              <a:buNone/>
            </a:pPr>
            <a:r>
              <a:rPr lang="en-US" sz="2700" b="1" dirty="0">
                <a:solidFill>
                  <a:srgbClr val="FF0000"/>
                </a:solidFill>
              </a:rPr>
              <a:t>Workforce Housing – </a:t>
            </a:r>
            <a:r>
              <a:rPr lang="en-US" sz="2700" b="1" i="1" dirty="0">
                <a:solidFill>
                  <a:srgbClr val="FF0000"/>
                </a:solidFill>
              </a:rPr>
              <a:t>paying for it</a:t>
            </a:r>
          </a:p>
        </p:txBody>
      </p:sp>
      <p:sp>
        <p:nvSpPr>
          <p:cNvPr id="12" name="Rectangle 11"/>
          <p:cNvSpPr/>
          <p:nvPr/>
        </p:nvSpPr>
        <p:spPr>
          <a:xfrm>
            <a:off x="763870" y="3300528"/>
            <a:ext cx="2048779" cy="2800767"/>
          </a:xfrm>
          <a:prstGeom prst="rect">
            <a:avLst/>
          </a:prstGeom>
        </p:spPr>
        <p:txBody>
          <a:bodyPr wrap="square">
            <a:spAutoFit/>
          </a:bodyPr>
          <a:lstStyle/>
          <a:p>
            <a:r>
              <a:rPr lang="en-US" sz="1600" i="1" dirty="0">
                <a:latin typeface="Arial" panose="020B0604020202020204" pitchFamily="34" charset="0"/>
              </a:rPr>
              <a:t>33-unit mixed-income and mixed-use HOUSING LAND TRUST in Central East Austin.</a:t>
            </a:r>
          </a:p>
          <a:p>
            <a:r>
              <a:rPr lang="en-US" sz="1600" i="1" dirty="0">
                <a:latin typeface="Arial" panose="020B0604020202020204" pitchFamily="34" charset="0"/>
              </a:rPr>
              <a:t> </a:t>
            </a:r>
          </a:p>
          <a:p>
            <a:r>
              <a:rPr lang="en-US" sz="1600" i="1" dirty="0">
                <a:latin typeface="Arial" panose="020B0604020202020204" pitchFamily="34" charset="0"/>
              </a:rPr>
              <a:t>Sources of funds included: City of Austin GO Housing Bond Funds, HUD 202 </a:t>
            </a:r>
            <a:r>
              <a:rPr lang="en-US" sz="1600" i="1" dirty="0" err="1">
                <a:latin typeface="Arial" panose="020B0604020202020204" pitchFamily="34" charset="0"/>
              </a:rPr>
              <a:t>Sr</a:t>
            </a:r>
            <a:r>
              <a:rPr lang="en-US" sz="1600" i="1" dirty="0">
                <a:latin typeface="Arial" panose="020B0604020202020204" pitchFamily="34" charset="0"/>
              </a:rPr>
              <a:t> Housing  </a:t>
            </a:r>
          </a:p>
        </p:txBody>
      </p:sp>
      <p:pic>
        <p:nvPicPr>
          <p:cNvPr id="8" name="pasted-image.png"/>
          <p:cNvPicPr/>
          <p:nvPr/>
        </p:nvPicPr>
        <p:blipFill>
          <a:blip r:embed="rId2">
            <a:extLst/>
          </a:blip>
          <a:stretch>
            <a:fillRect/>
          </a:stretch>
        </p:blipFill>
        <p:spPr>
          <a:xfrm>
            <a:off x="2812649" y="3183765"/>
            <a:ext cx="6205215" cy="1809947"/>
          </a:xfrm>
          <a:prstGeom prst="rect">
            <a:avLst/>
          </a:prstGeom>
          <a:ln w="12700">
            <a:miter lim="400000"/>
          </a:ln>
        </p:spPr>
      </p:pic>
      <p:sp>
        <p:nvSpPr>
          <p:cNvPr id="13" name="Shape 114"/>
          <p:cNvSpPr/>
          <p:nvPr/>
        </p:nvSpPr>
        <p:spPr>
          <a:xfrm>
            <a:off x="2812650" y="5458193"/>
            <a:ext cx="6205216" cy="434881"/>
          </a:xfrm>
          <a:prstGeom prst="rect">
            <a:avLst/>
          </a:prstGeom>
          <a:solidFill/>
          <a:ln w="12700">
            <a:miter lim="400000"/>
          </a:ln>
        </p:spPr>
        <p:txBody>
          <a:bodyPr lIns="0" tIns="0" rIns="0" bIns="0" anchor="ctr"/>
          <a:lstStyle/>
          <a:p>
            <a:pPr lvl="0" algn="ctr">
              <a:defRPr sz="2600"/>
            </a:pPr>
            <a:r>
              <a:rPr lang="en-US" sz="2400" b="1" dirty="0">
                <a:solidFill>
                  <a:schemeClr val="bg1"/>
                </a:solidFill>
              </a:rPr>
              <a:t>theChicon.com</a:t>
            </a:r>
            <a:endParaRPr sz="2100" b="1" dirty="0">
              <a:solidFill>
                <a:schemeClr val="bg1"/>
              </a:solidFill>
            </a:endParaRPr>
          </a:p>
        </p:txBody>
      </p:sp>
      <p:pic>
        <p:nvPicPr>
          <p:cNvPr id="14" name="Screen Shot 2014-08-20 at 10.03.21 AM.png"/>
          <p:cNvPicPr/>
          <p:nvPr/>
        </p:nvPicPr>
        <p:blipFill>
          <a:blip r:embed="rId3">
            <a:extLst/>
          </a:blip>
          <a:stretch>
            <a:fillRect/>
          </a:stretch>
        </p:blipFill>
        <p:spPr>
          <a:xfrm>
            <a:off x="4870049" y="4904192"/>
            <a:ext cx="2234985" cy="553998"/>
          </a:xfrm>
          <a:prstGeom prst="rect">
            <a:avLst/>
          </a:prstGeom>
          <a:ln w="12700">
            <a:miter lim="400000"/>
          </a:ln>
        </p:spPr>
      </p:pic>
    </p:spTree>
    <p:extLst>
      <p:ext uri="{BB962C8B-B14F-4D97-AF65-F5344CB8AC3E}">
        <p14:creationId xmlns:p14="http://schemas.microsoft.com/office/powerpoint/2010/main" val="6841274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
          <p:cNvSpPr>
            <a:spLocks noChangeArrowheads="1"/>
          </p:cNvSpPr>
          <p:nvPr/>
        </p:nvSpPr>
        <p:spPr bwMode="auto">
          <a:xfrm>
            <a:off x="439837" y="1186092"/>
            <a:ext cx="7807127" cy="3594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marL="214308" indent="-214308" defTabSz="685783">
              <a:lnSpc>
                <a:spcPct val="107000"/>
              </a:lnSpc>
              <a:spcBef>
                <a:spcPct val="0"/>
              </a:spcBef>
              <a:spcAft>
                <a:spcPts val="600"/>
              </a:spcAft>
            </a:pPr>
            <a:r>
              <a:rPr lang="en-US" sz="2400" dirty="0">
                <a:solidFill>
                  <a:prstClr val="black"/>
                </a:solidFill>
              </a:rPr>
              <a:t>Public-Private Partnerships to reach mutual goals – Provide and Pay for Housing</a:t>
            </a:r>
          </a:p>
          <a:p>
            <a:pPr marL="771506" lvl="1">
              <a:lnSpc>
                <a:spcPct val="107000"/>
              </a:lnSpc>
              <a:spcBef>
                <a:spcPct val="0"/>
              </a:spcBef>
              <a:spcAft>
                <a:spcPts val="600"/>
              </a:spcAft>
            </a:pPr>
            <a:r>
              <a:rPr lang="en-US" sz="1800" dirty="0">
                <a:solidFill>
                  <a:prstClr val="black"/>
                </a:solidFill>
              </a:rPr>
              <a:t>Publicly-owned land leveraged for workforce housing</a:t>
            </a:r>
          </a:p>
          <a:p>
            <a:pPr marL="771506" lvl="1">
              <a:lnSpc>
                <a:spcPct val="107000"/>
              </a:lnSpc>
              <a:spcBef>
                <a:spcPct val="0"/>
              </a:spcBef>
              <a:spcAft>
                <a:spcPts val="600"/>
              </a:spcAft>
            </a:pPr>
            <a:r>
              <a:rPr lang="en-US" sz="1800" dirty="0">
                <a:solidFill>
                  <a:prstClr val="black"/>
                </a:solidFill>
              </a:rPr>
              <a:t>Federal Loan Guarantees</a:t>
            </a:r>
          </a:p>
          <a:p>
            <a:pPr marL="771506" lvl="1">
              <a:lnSpc>
                <a:spcPct val="107000"/>
              </a:lnSpc>
              <a:spcBef>
                <a:spcPct val="0"/>
              </a:spcBef>
              <a:spcAft>
                <a:spcPts val="600"/>
              </a:spcAft>
            </a:pPr>
            <a:r>
              <a:rPr lang="en-US" sz="1800" dirty="0">
                <a:solidFill>
                  <a:prstClr val="black"/>
                </a:solidFill>
              </a:rPr>
              <a:t>Federal Grants </a:t>
            </a:r>
          </a:p>
          <a:p>
            <a:pPr marL="771506" lvl="1">
              <a:lnSpc>
                <a:spcPct val="107000"/>
              </a:lnSpc>
              <a:spcBef>
                <a:spcPct val="0"/>
              </a:spcBef>
              <a:spcAft>
                <a:spcPts val="600"/>
              </a:spcAft>
            </a:pPr>
            <a:r>
              <a:rPr lang="en-US" sz="1800" dirty="0">
                <a:solidFill>
                  <a:prstClr val="black"/>
                </a:solidFill>
              </a:rPr>
              <a:t>Federal Loans</a:t>
            </a:r>
          </a:p>
          <a:p>
            <a:pPr marL="771506" lvl="1">
              <a:lnSpc>
                <a:spcPct val="107000"/>
              </a:lnSpc>
              <a:spcBef>
                <a:spcPct val="0"/>
              </a:spcBef>
              <a:spcAft>
                <a:spcPts val="600"/>
              </a:spcAft>
            </a:pPr>
            <a:r>
              <a:rPr lang="en-US" sz="1800" dirty="0">
                <a:solidFill>
                  <a:prstClr val="black"/>
                </a:solidFill>
              </a:rPr>
              <a:t>Private Foundation Funds</a:t>
            </a:r>
          </a:p>
          <a:p>
            <a:pPr marL="771506" lvl="1">
              <a:lnSpc>
                <a:spcPct val="107000"/>
              </a:lnSpc>
              <a:spcBef>
                <a:spcPct val="0"/>
              </a:spcBef>
              <a:spcAft>
                <a:spcPts val="600"/>
              </a:spcAft>
            </a:pPr>
            <a:r>
              <a:rPr lang="en-US" sz="1800" dirty="0">
                <a:solidFill>
                  <a:prstClr val="black"/>
                </a:solidFill>
              </a:rPr>
              <a:t>Private Developer/Owner</a:t>
            </a:r>
          </a:p>
          <a:p>
            <a:pPr marL="214308" indent="-214308" defTabSz="685783">
              <a:lnSpc>
                <a:spcPct val="107000"/>
              </a:lnSpc>
              <a:spcBef>
                <a:spcPct val="0"/>
              </a:spcBef>
              <a:spcAft>
                <a:spcPts val="600"/>
              </a:spcAft>
            </a:pPr>
            <a:endParaRPr lang="en-US" sz="2400" dirty="0">
              <a:solidFill>
                <a:prstClr val="black"/>
              </a:solidFill>
            </a:endParaRPr>
          </a:p>
        </p:txBody>
      </p:sp>
      <p:sp>
        <p:nvSpPr>
          <p:cNvPr id="10" name="TextBox 15"/>
          <p:cNvSpPr txBox="1">
            <a:spLocks noChangeArrowheads="1"/>
          </p:cNvSpPr>
          <p:nvPr/>
        </p:nvSpPr>
        <p:spPr bwMode="auto">
          <a:xfrm>
            <a:off x="439837" y="613018"/>
            <a:ext cx="7629167"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defTabSz="685783">
              <a:lnSpc>
                <a:spcPct val="100000"/>
              </a:lnSpc>
              <a:spcBef>
                <a:spcPct val="0"/>
              </a:spcBef>
              <a:buNone/>
            </a:pPr>
            <a:r>
              <a:rPr lang="en-US" sz="2700" b="1" dirty="0">
                <a:solidFill>
                  <a:srgbClr val="FF0000"/>
                </a:solidFill>
              </a:rPr>
              <a:t>Workforce Housing for Seniors – </a:t>
            </a:r>
            <a:r>
              <a:rPr lang="en-US" sz="2700" b="1" i="1" dirty="0">
                <a:solidFill>
                  <a:srgbClr val="FF0000"/>
                </a:solidFill>
              </a:rPr>
              <a:t>paying for it</a:t>
            </a:r>
          </a:p>
        </p:txBody>
      </p:sp>
      <p:sp>
        <p:nvSpPr>
          <p:cNvPr id="12" name="Rectangle 11"/>
          <p:cNvSpPr/>
          <p:nvPr/>
        </p:nvSpPr>
        <p:spPr>
          <a:xfrm>
            <a:off x="3788415" y="5837112"/>
            <a:ext cx="5593710" cy="830997"/>
          </a:xfrm>
          <a:prstGeom prst="rect">
            <a:avLst/>
          </a:prstGeom>
        </p:spPr>
        <p:txBody>
          <a:bodyPr wrap="square">
            <a:spAutoFit/>
          </a:bodyPr>
          <a:lstStyle/>
          <a:p>
            <a:r>
              <a:rPr lang="en-US" sz="1600" i="1" dirty="0">
                <a:latin typeface="Arial" panose="020B0604020202020204" pitchFamily="34" charset="0"/>
              </a:rPr>
              <a:t>22 Unit Senior Affordable Housing Project in Central East Austin. Funding Sources included: City of Austin GO Housing Bond Funds, HUD 202 </a:t>
            </a:r>
            <a:r>
              <a:rPr lang="en-US" sz="1600" i="1" dirty="0" err="1">
                <a:latin typeface="Arial" panose="020B0604020202020204" pitchFamily="34" charset="0"/>
              </a:rPr>
              <a:t>Sr</a:t>
            </a:r>
            <a:r>
              <a:rPr lang="en-US" sz="1600" i="1" dirty="0">
                <a:latin typeface="Arial" panose="020B0604020202020204" pitchFamily="34" charset="0"/>
              </a:rPr>
              <a:t> Housing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16771" y="2829073"/>
            <a:ext cx="5211254" cy="3097895"/>
          </a:xfrm>
          <a:prstGeom prst="rect">
            <a:avLst/>
          </a:prstGeom>
        </p:spPr>
      </p:pic>
    </p:spTree>
    <p:extLst>
      <p:ext uri="{BB962C8B-B14F-4D97-AF65-F5344CB8AC3E}">
        <p14:creationId xmlns:p14="http://schemas.microsoft.com/office/powerpoint/2010/main" val="15750006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1"/>
          <p:cNvSpPr>
            <a:spLocks noChangeArrowheads="1"/>
          </p:cNvSpPr>
          <p:nvPr/>
        </p:nvSpPr>
        <p:spPr bwMode="auto">
          <a:xfrm>
            <a:off x="445653" y="1221350"/>
            <a:ext cx="8225534" cy="12777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a:lnSpc>
                <a:spcPct val="107000"/>
              </a:lnSpc>
              <a:spcBef>
                <a:spcPct val="0"/>
              </a:spcBef>
              <a:spcAft>
                <a:spcPts val="600"/>
              </a:spcAft>
              <a:buNone/>
            </a:pPr>
            <a:r>
              <a:rPr lang="en-US" sz="1800" b="1" dirty="0" err="1"/>
              <a:t>Artspace</a:t>
            </a:r>
            <a:r>
              <a:rPr lang="en-US" sz="1800" dirty="0"/>
              <a:t> is a nonprofit real estate developer specializing in creating, owning and operating affordable spaces for artists and creative businesses. </a:t>
            </a:r>
            <a:r>
              <a:rPr lang="en-US" sz="1800" dirty="0" err="1"/>
              <a:t>Artspace</a:t>
            </a:r>
            <a:r>
              <a:rPr lang="en-US" sz="1800" dirty="0"/>
              <a:t> is the nation’s leading developer of arts facilities – live/work housing, artist studios, arts centers, commercial space for arts-friendly businesses and other projects.</a:t>
            </a:r>
            <a:endParaRPr lang="en-US" sz="1800" dirty="0">
              <a:solidFill>
                <a:prstClr val="black"/>
              </a:solidFill>
            </a:endParaRPr>
          </a:p>
        </p:txBody>
      </p:sp>
      <p:sp>
        <p:nvSpPr>
          <p:cNvPr id="10" name="TextBox 15"/>
          <p:cNvSpPr txBox="1">
            <a:spLocks noChangeArrowheads="1"/>
          </p:cNvSpPr>
          <p:nvPr/>
        </p:nvSpPr>
        <p:spPr bwMode="auto">
          <a:xfrm>
            <a:off x="445653" y="637668"/>
            <a:ext cx="5118635" cy="50783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MS PGothic" panose="020B0600070205080204" pitchFamily="34" charset="-128"/>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MS PGothic" panose="020B0600070205080204" pitchFamily="34" charset="-128"/>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MS PGothic" panose="020B0600070205080204" pitchFamily="34" charset="-128"/>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MS PGothic" panose="020B0600070205080204" pitchFamily="34" charset="-128"/>
              </a:defRPr>
            </a:lvl9pPr>
          </a:lstStyle>
          <a:p>
            <a:pPr defTabSz="685783">
              <a:lnSpc>
                <a:spcPct val="100000"/>
              </a:lnSpc>
              <a:spcBef>
                <a:spcPct val="0"/>
              </a:spcBef>
              <a:buNone/>
            </a:pPr>
            <a:r>
              <a:rPr lang="en-US" sz="2700" b="1" dirty="0">
                <a:solidFill>
                  <a:srgbClr val="FF0000"/>
                </a:solidFill>
              </a:rPr>
              <a:t>Workforce Housing for Artists  </a:t>
            </a:r>
            <a:endParaRPr lang="en-US" sz="2700" b="1" i="1" dirty="0">
              <a:solidFill>
                <a:srgbClr val="FF0000"/>
              </a:solidFill>
            </a:endParaRPr>
          </a:p>
        </p:txBody>
      </p:sp>
      <p:sp>
        <p:nvSpPr>
          <p:cNvPr id="3" name="Rectangle 2"/>
          <p:cNvSpPr/>
          <p:nvPr/>
        </p:nvSpPr>
        <p:spPr>
          <a:xfrm>
            <a:off x="5431181" y="3068380"/>
            <a:ext cx="3061503" cy="2800767"/>
          </a:xfrm>
          <a:prstGeom prst="rect">
            <a:avLst/>
          </a:prstGeom>
        </p:spPr>
        <p:txBody>
          <a:bodyPr wrap="square">
            <a:spAutoFit/>
          </a:bodyPr>
          <a:lstStyle/>
          <a:p>
            <a:r>
              <a:rPr lang="en-US" sz="1600" i="1" dirty="0"/>
              <a:t>The  Roderick </a:t>
            </a:r>
            <a:r>
              <a:rPr lang="en-US" sz="1600" i="1" dirty="0" err="1"/>
              <a:t>Artspace</a:t>
            </a:r>
            <a:r>
              <a:rPr lang="en-US" sz="1600" i="1" dirty="0"/>
              <a:t> Lofts in El Paso, TX blends 51 affordable live/ work units for artists and their families with 5,000 square feet of multi-purpose nonprofit commercial space. A large community room on the ground floor will provide space for artists and community groups for meetings, events, exhibitions and performances. </a:t>
            </a:r>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7433"/>
          <a:stretch/>
        </p:blipFill>
        <p:spPr>
          <a:xfrm>
            <a:off x="705536" y="3068380"/>
            <a:ext cx="4598868" cy="2652307"/>
          </a:xfrm>
          <a:prstGeom prst="rect">
            <a:avLst/>
          </a:prstGeom>
        </p:spPr>
      </p:pic>
    </p:spTree>
    <p:extLst>
      <p:ext uri="{BB962C8B-B14F-4D97-AF65-F5344CB8AC3E}">
        <p14:creationId xmlns:p14="http://schemas.microsoft.com/office/powerpoint/2010/main" val="30769256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Content Placeholder 2"/>
          <p:cNvSpPr>
            <a:spLocks noGrp="1"/>
          </p:cNvSpPr>
          <p:nvPr>
            <p:ph idx="1"/>
          </p:nvPr>
        </p:nvSpPr>
        <p:spPr>
          <a:xfrm>
            <a:off x="686395" y="882767"/>
            <a:ext cx="6800850" cy="2720697"/>
          </a:xfrm>
        </p:spPr>
        <p:txBody>
          <a:bodyPr>
            <a:normAutofit/>
          </a:bodyPr>
          <a:lstStyle/>
          <a:p>
            <a:pPr marL="0" indent="0" algn="just">
              <a:spcBef>
                <a:spcPct val="50000"/>
              </a:spcBef>
              <a:buNone/>
            </a:pPr>
            <a:r>
              <a:rPr lang="en-US" sz="3200" b="1" dirty="0">
                <a:solidFill>
                  <a:srgbClr val="4590B8"/>
                </a:solidFill>
                <a:latin typeface="Candara" panose="020E0502030303020204" pitchFamily="34" charset="0"/>
              </a:rPr>
              <a:t>AGENDA</a:t>
            </a:r>
          </a:p>
          <a:p>
            <a:pPr marL="0" indent="0" algn="just">
              <a:spcBef>
                <a:spcPct val="50000"/>
              </a:spcBef>
              <a:buNone/>
            </a:pPr>
            <a:endParaRPr lang="en-US" sz="1100" i="1" dirty="0">
              <a:solidFill>
                <a:srgbClr val="333333"/>
              </a:solidFill>
            </a:endParaRPr>
          </a:p>
        </p:txBody>
      </p:sp>
      <p:sp>
        <p:nvSpPr>
          <p:cNvPr id="8" name="TextBox 7"/>
          <p:cNvSpPr txBox="1"/>
          <p:nvPr/>
        </p:nvSpPr>
        <p:spPr>
          <a:xfrm>
            <a:off x="2043424" y="2095359"/>
            <a:ext cx="6329051" cy="3016210"/>
          </a:xfrm>
          <a:prstGeom prst="rect">
            <a:avLst/>
          </a:prstGeom>
          <a:noFill/>
        </p:spPr>
        <p:txBody>
          <a:bodyPr wrap="square">
            <a:spAutoFit/>
          </a:bodyPr>
          <a:lstStyle/>
          <a:p>
            <a:pPr algn="just">
              <a:spcBef>
                <a:spcPct val="50000"/>
              </a:spcBef>
              <a:defRPr/>
            </a:pPr>
            <a:r>
              <a:rPr lang="en-US" sz="2800" b="1" dirty="0">
                <a:solidFill>
                  <a:srgbClr val="333333"/>
                </a:solidFill>
                <a:cs typeface="Arial" charset="0"/>
              </a:rPr>
              <a:t>Introductions</a:t>
            </a:r>
          </a:p>
          <a:p>
            <a:pPr algn="just">
              <a:spcBef>
                <a:spcPct val="50000"/>
              </a:spcBef>
              <a:defRPr/>
            </a:pPr>
            <a:r>
              <a:rPr lang="en-US" sz="2800" b="1" dirty="0">
                <a:solidFill>
                  <a:srgbClr val="333333"/>
                </a:solidFill>
                <a:cs typeface="Arial" charset="0"/>
              </a:rPr>
              <a:t>Defining the Housing Problems</a:t>
            </a:r>
          </a:p>
          <a:p>
            <a:pPr algn="just">
              <a:spcBef>
                <a:spcPct val="50000"/>
              </a:spcBef>
              <a:defRPr/>
            </a:pPr>
            <a:r>
              <a:rPr lang="en-US" sz="2800" b="1" dirty="0">
                <a:solidFill>
                  <a:srgbClr val="333333"/>
                </a:solidFill>
                <a:cs typeface="Arial" charset="0"/>
              </a:rPr>
              <a:t>Examples of Housing Solutions</a:t>
            </a:r>
          </a:p>
          <a:p>
            <a:pPr algn="just">
              <a:spcBef>
                <a:spcPct val="50000"/>
              </a:spcBef>
              <a:defRPr/>
            </a:pPr>
            <a:r>
              <a:rPr lang="en-US" sz="2800" b="1" dirty="0">
                <a:solidFill>
                  <a:srgbClr val="333333"/>
                </a:solidFill>
                <a:cs typeface="Arial" charset="0"/>
              </a:rPr>
              <a:t>Discussion of YOUR IDEAS</a:t>
            </a:r>
            <a:r>
              <a:rPr lang="en-US" sz="2000" dirty="0">
                <a:solidFill>
                  <a:srgbClr val="333333"/>
                </a:solidFill>
                <a:cs typeface="Arial" charset="0"/>
              </a:rPr>
              <a:t> </a:t>
            </a:r>
            <a:endParaRPr lang="en-US" sz="2000" dirty="0">
              <a:solidFill>
                <a:srgbClr val="333333"/>
              </a:solidFill>
              <a:cs typeface="Gill Sans MT"/>
            </a:endParaRPr>
          </a:p>
          <a:p>
            <a:pPr marL="189105" indent="-189105">
              <a:buFont typeface="Arial"/>
              <a:buChar char="•"/>
              <a:defRPr/>
            </a:pPr>
            <a:endParaRPr lang="en-US" sz="3600" dirty="0"/>
          </a:p>
        </p:txBody>
      </p:sp>
    </p:spTree>
    <p:extLst>
      <p:ext uri="{BB962C8B-B14F-4D97-AF65-F5344CB8AC3E}">
        <p14:creationId xmlns:p14="http://schemas.microsoft.com/office/powerpoint/2010/main" val="23440160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solidFill>
                  <a:srgbClr val="FF0000"/>
                </a:solidFill>
              </a:rPr>
              <a:t>Inclusionary Zoning</a:t>
            </a:r>
          </a:p>
        </p:txBody>
      </p:sp>
      <p:sp>
        <p:nvSpPr>
          <p:cNvPr id="3" name="Content Placeholder 2"/>
          <p:cNvSpPr>
            <a:spLocks noGrp="1"/>
          </p:cNvSpPr>
          <p:nvPr>
            <p:ph sz="half" idx="1"/>
          </p:nvPr>
        </p:nvSpPr>
        <p:spPr>
          <a:xfrm>
            <a:off x="514349" y="1690689"/>
            <a:ext cx="8286751" cy="3263504"/>
          </a:xfrm>
        </p:spPr>
        <p:txBody>
          <a:bodyPr>
            <a:normAutofit/>
          </a:bodyPr>
          <a:lstStyle/>
          <a:p>
            <a:pPr marL="0" indent="0">
              <a:buNone/>
            </a:pPr>
            <a:r>
              <a:rPr lang="en-US" dirty="0"/>
              <a:t>Cities can provide incentives to promote the development of affordable units like streamlining the development process, offering parking reductions, providing tax abatements, reducing development fees, offering cash incentives, or dedicating general obligation bond dollars </a:t>
            </a:r>
            <a:r>
              <a:rPr lang="en-US" u="sng" dirty="0"/>
              <a:t>in exchange for workforce housing units</a:t>
            </a:r>
            <a:r>
              <a:rPr lang="en-US" dirty="0"/>
              <a:t>.</a:t>
            </a:r>
          </a:p>
        </p:txBody>
      </p:sp>
    </p:spTree>
    <p:extLst>
      <p:ext uri="{BB962C8B-B14F-4D97-AF65-F5344CB8AC3E}">
        <p14:creationId xmlns:p14="http://schemas.microsoft.com/office/powerpoint/2010/main" val="2204358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47868" y="2634529"/>
            <a:ext cx="4534129" cy="3455891"/>
          </a:xfrm>
          <a:prstGeom prst="rect">
            <a:avLst/>
          </a:prstGeom>
        </p:spPr>
      </p:pic>
      <p:pic>
        <p:nvPicPr>
          <p:cNvPr id="4098" name="Picture 2" descr="http://pocket-neighborhoods.net/patterns/images/commons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274" y="4362475"/>
            <a:ext cx="3607594" cy="1781128"/>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2"/>
          <p:cNvSpPr txBox="1">
            <a:spLocks/>
          </p:cNvSpPr>
          <p:nvPr/>
        </p:nvSpPr>
        <p:spPr>
          <a:xfrm>
            <a:off x="5711424" y="6011635"/>
            <a:ext cx="2440583" cy="39028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a:solidFill>
                  <a:schemeClr val="accent1">
                    <a:lumMod val="75000"/>
                  </a:schemeClr>
                </a:solidFill>
              </a:rPr>
              <a:t>Clusters of 12-14 homes</a:t>
            </a:r>
            <a:endParaRPr lang="en-US" sz="1800" dirty="0">
              <a:solidFill>
                <a:schemeClr val="accent1">
                  <a:lumMod val="75000"/>
                </a:schemeClr>
              </a:solidFill>
            </a:endParaRPr>
          </a:p>
        </p:txBody>
      </p:sp>
      <p:sp>
        <p:nvSpPr>
          <p:cNvPr id="6" name="Subtitle 2"/>
          <p:cNvSpPr txBox="1">
            <a:spLocks/>
          </p:cNvSpPr>
          <p:nvPr/>
        </p:nvSpPr>
        <p:spPr>
          <a:xfrm>
            <a:off x="977264" y="4023173"/>
            <a:ext cx="2440583" cy="39028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800" b="1" dirty="0">
                <a:solidFill>
                  <a:schemeClr val="accent1">
                    <a:lumMod val="75000"/>
                  </a:schemeClr>
                </a:solidFill>
              </a:rPr>
              <a:t>Common spaces</a:t>
            </a:r>
            <a:endParaRPr lang="en-US" sz="1800" dirty="0">
              <a:solidFill>
                <a:schemeClr val="accent1">
                  <a:lumMod val="75000"/>
                </a:schemeClr>
              </a:solidFill>
            </a:endParaRPr>
          </a:p>
        </p:txBody>
      </p:sp>
      <p:sp>
        <p:nvSpPr>
          <p:cNvPr id="7" name="TextBox 6"/>
          <p:cNvSpPr txBox="1"/>
          <p:nvPr/>
        </p:nvSpPr>
        <p:spPr>
          <a:xfrm>
            <a:off x="66674" y="265360"/>
            <a:ext cx="9077326" cy="3726661"/>
          </a:xfrm>
          <a:prstGeom prst="rect">
            <a:avLst/>
          </a:prstGeom>
          <a:noFill/>
        </p:spPr>
        <p:txBody>
          <a:bodyPr wrap="square" rtlCol="0">
            <a:spAutoFit/>
          </a:bodyPr>
          <a:lstStyle/>
          <a:p>
            <a:pPr lvl="1"/>
            <a:r>
              <a:rPr lang="en-US" sz="3600" b="1" dirty="0"/>
              <a:t>Clustered Housing Concept</a:t>
            </a:r>
          </a:p>
          <a:p>
            <a:endParaRPr lang="en-US" sz="1200" dirty="0"/>
          </a:p>
          <a:p>
            <a:endParaRPr lang="en-US" sz="1200" dirty="0"/>
          </a:p>
          <a:p>
            <a:pPr marL="942975" lvl="2" indent="-257175">
              <a:spcBef>
                <a:spcPts val="450"/>
              </a:spcBef>
              <a:buFont typeface="Arial" panose="020B0604020202020204" pitchFamily="34" charset="0"/>
              <a:buChar char="•"/>
            </a:pPr>
            <a:r>
              <a:rPr lang="en-US" sz="2100" b="1" dirty="0"/>
              <a:t>Clustered Housing  </a:t>
            </a:r>
          </a:p>
          <a:p>
            <a:pPr marL="942975" lvl="2" indent="-257175">
              <a:spcBef>
                <a:spcPts val="450"/>
              </a:spcBef>
              <a:buFont typeface="Arial" panose="020B0604020202020204" pitchFamily="34" charset="0"/>
              <a:buChar char="•"/>
            </a:pPr>
            <a:r>
              <a:rPr lang="en-US" sz="2100" b="1" dirty="0"/>
              <a:t>More dedicated open space and parkland  </a:t>
            </a:r>
          </a:p>
          <a:p>
            <a:pPr marL="942975" lvl="2" indent="-257175">
              <a:spcBef>
                <a:spcPts val="450"/>
              </a:spcBef>
              <a:buFont typeface="Arial" panose="020B0604020202020204" pitchFamily="34" charset="0"/>
              <a:buChar char="•"/>
            </a:pPr>
            <a:r>
              <a:rPr lang="en-US" sz="2100" b="1" dirty="0"/>
              <a:t>Smaller lot sizes  </a:t>
            </a:r>
          </a:p>
          <a:p>
            <a:pPr marL="942975" lvl="2" indent="-257175">
              <a:spcBef>
                <a:spcPts val="450"/>
              </a:spcBef>
              <a:buFont typeface="Arial" panose="020B0604020202020204" pitchFamily="34" charset="0"/>
              <a:buChar char="•"/>
            </a:pPr>
            <a:r>
              <a:rPr lang="en-US" sz="2100" b="1" dirty="0"/>
              <a:t>Smaller setbacks  </a:t>
            </a:r>
          </a:p>
          <a:p>
            <a:pPr marL="942975" lvl="2" indent="-257175">
              <a:spcBef>
                <a:spcPts val="450"/>
              </a:spcBef>
              <a:buFont typeface="Arial" panose="020B0604020202020204" pitchFamily="34" charset="0"/>
              <a:buChar char="•"/>
            </a:pPr>
            <a:r>
              <a:rPr lang="en-US" sz="2100" b="1" dirty="0"/>
              <a:t>More Environmental protection  </a:t>
            </a:r>
          </a:p>
          <a:p>
            <a:pPr marL="942975" lvl="2" indent="-257175">
              <a:spcBef>
                <a:spcPts val="450"/>
              </a:spcBef>
              <a:buFont typeface="Arial" panose="020B0604020202020204" pitchFamily="34" charset="0"/>
              <a:buChar char="•"/>
            </a:pPr>
            <a:r>
              <a:rPr lang="en-US" sz="2100" b="1" dirty="0"/>
              <a:t>More mixed-use  </a:t>
            </a:r>
          </a:p>
          <a:p>
            <a:pPr marL="942975" lvl="2" indent="-257175">
              <a:spcBef>
                <a:spcPts val="450"/>
              </a:spcBef>
              <a:buFont typeface="Arial" panose="020B0604020202020204" pitchFamily="34" charset="0"/>
              <a:buChar char="•"/>
            </a:pPr>
            <a:endParaRPr lang="en-US" sz="2100" dirty="0"/>
          </a:p>
        </p:txBody>
      </p:sp>
    </p:spTree>
    <p:extLst>
      <p:ext uri="{BB962C8B-B14F-4D97-AF65-F5344CB8AC3E}">
        <p14:creationId xmlns:p14="http://schemas.microsoft.com/office/powerpoint/2010/main" val="2001838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srcRect l="15625" t="17963" r="27396" b="5556"/>
          <a:stretch/>
        </p:blipFill>
        <p:spPr>
          <a:xfrm>
            <a:off x="576708" y="1194943"/>
            <a:ext cx="7976741" cy="5465645"/>
          </a:xfrm>
          <a:prstGeom prst="rect">
            <a:avLst/>
          </a:prstGeom>
        </p:spPr>
      </p:pic>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82213" y="295275"/>
            <a:ext cx="1905143" cy="1475047"/>
          </a:xfrm>
          <a:prstGeom prst="rect">
            <a:avLst/>
          </a:prstGeom>
          <a:ln w="28575">
            <a:solidFill>
              <a:schemeClr val="tx1"/>
            </a:solidFill>
          </a:ln>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69309"/>
            <a:ext cx="5839856" cy="2095743"/>
          </a:xfrm>
          <a:prstGeom prst="rect">
            <a:avLst/>
          </a:prstGeom>
        </p:spPr>
      </p:pic>
    </p:spTree>
    <p:extLst>
      <p:ext uri="{BB962C8B-B14F-4D97-AF65-F5344CB8AC3E}">
        <p14:creationId xmlns:p14="http://schemas.microsoft.com/office/powerpoint/2010/main" val="12486385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6674" y="265360"/>
            <a:ext cx="9077326" cy="2564805"/>
          </a:xfrm>
          <a:prstGeom prst="rect">
            <a:avLst/>
          </a:prstGeom>
          <a:noFill/>
        </p:spPr>
        <p:txBody>
          <a:bodyPr wrap="square" rtlCol="0">
            <a:spAutoFit/>
          </a:bodyPr>
          <a:lstStyle/>
          <a:p>
            <a:pPr lvl="1"/>
            <a:r>
              <a:rPr lang="en-US" sz="3600" b="1" dirty="0"/>
              <a:t>Denser Mixed-Use, Walkable Development</a:t>
            </a:r>
          </a:p>
          <a:p>
            <a:endParaRPr lang="en-US" sz="1200" dirty="0"/>
          </a:p>
          <a:p>
            <a:endParaRPr lang="en-US" sz="1200" dirty="0"/>
          </a:p>
          <a:p>
            <a:pPr marL="942975" lvl="2" indent="-257175">
              <a:spcBef>
                <a:spcPts val="450"/>
              </a:spcBef>
              <a:buFont typeface="Arial" panose="020B0604020202020204" pitchFamily="34" charset="0"/>
              <a:buChar char="•"/>
            </a:pPr>
            <a:r>
              <a:rPr lang="en-US" sz="2100" b="1" dirty="0"/>
              <a:t>Smaller Lots (3,000-5,000 sf  ; Current Min Lot Size in Rockport 7500sf)</a:t>
            </a:r>
          </a:p>
          <a:p>
            <a:pPr marL="942975" lvl="2" indent="-257175">
              <a:spcBef>
                <a:spcPts val="450"/>
              </a:spcBef>
              <a:buFont typeface="Arial" panose="020B0604020202020204" pitchFamily="34" charset="0"/>
              <a:buChar char="•"/>
            </a:pPr>
            <a:r>
              <a:rPr lang="en-US" sz="2100" b="1" dirty="0"/>
              <a:t>More compact</a:t>
            </a:r>
          </a:p>
          <a:p>
            <a:pPr marL="942975" lvl="2" indent="-257175">
              <a:spcBef>
                <a:spcPts val="450"/>
              </a:spcBef>
              <a:buFont typeface="Arial" panose="020B0604020202020204" pitchFamily="34" charset="0"/>
              <a:buChar char="•"/>
            </a:pPr>
            <a:r>
              <a:rPr lang="en-US" sz="2100" b="1" dirty="0"/>
              <a:t>Walkable</a:t>
            </a:r>
          </a:p>
          <a:p>
            <a:pPr marL="942975" lvl="2" indent="-257175">
              <a:spcBef>
                <a:spcPts val="450"/>
              </a:spcBef>
              <a:buFont typeface="Arial" panose="020B0604020202020204" pitchFamily="34" charset="0"/>
              <a:buChar char="•"/>
            </a:pPr>
            <a:endParaRPr lang="en-US" sz="2100"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5750" y="2677687"/>
            <a:ext cx="3238500" cy="32385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48074" y="1687087"/>
            <a:ext cx="4695825" cy="2123210"/>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63992" y="3990975"/>
            <a:ext cx="3959287" cy="2638425"/>
          </a:xfrm>
          <a:prstGeom prst="rect">
            <a:avLst/>
          </a:prstGeom>
        </p:spPr>
      </p:pic>
    </p:spTree>
    <p:extLst>
      <p:ext uri="{BB962C8B-B14F-4D97-AF65-F5344CB8AC3E}">
        <p14:creationId xmlns:p14="http://schemas.microsoft.com/office/powerpoint/2010/main" val="36384514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85751" y="141535"/>
            <a:ext cx="2847976" cy="1384995"/>
          </a:xfrm>
          <a:prstGeom prst="rect">
            <a:avLst/>
          </a:prstGeom>
          <a:noFill/>
        </p:spPr>
        <p:txBody>
          <a:bodyPr wrap="square" rtlCol="0">
            <a:spAutoFit/>
          </a:bodyPr>
          <a:lstStyle/>
          <a:p>
            <a:pPr lvl="1"/>
            <a:r>
              <a:rPr lang="en-US" sz="3600" b="1" dirty="0"/>
              <a:t>Downtown Plan</a:t>
            </a:r>
          </a:p>
          <a:p>
            <a:endParaRPr lang="en-US" sz="1200" dirty="0"/>
          </a:p>
        </p:txBody>
      </p:sp>
      <p:pic>
        <p:nvPicPr>
          <p:cNvPr id="5" name="Picture 4"/>
          <p:cNvPicPr>
            <a:picLocks noChangeAspect="1"/>
          </p:cNvPicPr>
          <p:nvPr/>
        </p:nvPicPr>
        <p:blipFill>
          <a:blip r:embed="rId2"/>
          <a:stretch>
            <a:fillRect/>
          </a:stretch>
        </p:blipFill>
        <p:spPr>
          <a:xfrm>
            <a:off x="3076575" y="67055"/>
            <a:ext cx="5956935" cy="6824799"/>
          </a:xfrm>
          <a:prstGeom prst="rect">
            <a:avLst/>
          </a:prstGeom>
        </p:spPr>
      </p:pic>
    </p:spTree>
    <p:extLst>
      <p:ext uri="{BB962C8B-B14F-4D97-AF65-F5344CB8AC3E}">
        <p14:creationId xmlns:p14="http://schemas.microsoft.com/office/powerpoint/2010/main" val="29129853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285751" y="141535"/>
            <a:ext cx="4162426" cy="830997"/>
          </a:xfrm>
          <a:prstGeom prst="rect">
            <a:avLst/>
          </a:prstGeom>
          <a:noFill/>
        </p:spPr>
        <p:txBody>
          <a:bodyPr wrap="square" rtlCol="0">
            <a:spAutoFit/>
          </a:bodyPr>
          <a:lstStyle/>
          <a:p>
            <a:pPr lvl="1"/>
            <a:r>
              <a:rPr lang="en-US" sz="3600" b="1" dirty="0"/>
              <a:t>Downtown Plan</a:t>
            </a:r>
          </a:p>
          <a:p>
            <a:endParaRPr lang="en-US" sz="1200" dirty="0"/>
          </a:p>
        </p:txBody>
      </p:sp>
      <p:pic>
        <p:nvPicPr>
          <p:cNvPr id="2" name="Picture 1"/>
          <p:cNvPicPr>
            <a:picLocks noChangeAspect="1"/>
          </p:cNvPicPr>
          <p:nvPr/>
        </p:nvPicPr>
        <p:blipFill rotWithShape="1">
          <a:blip r:embed="rId2"/>
          <a:srcRect l="19583" t="23518" r="20416" b="11852"/>
          <a:stretch/>
        </p:blipFill>
        <p:spPr>
          <a:xfrm>
            <a:off x="-131000" y="904875"/>
            <a:ext cx="9275000" cy="5619750"/>
          </a:xfrm>
          <a:prstGeom prst="rect">
            <a:avLst/>
          </a:prstGeom>
        </p:spPr>
      </p:pic>
    </p:spTree>
    <p:extLst>
      <p:ext uri="{BB962C8B-B14F-4D97-AF65-F5344CB8AC3E}">
        <p14:creationId xmlns:p14="http://schemas.microsoft.com/office/powerpoint/2010/main" val="18888655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5757" y="115492"/>
            <a:ext cx="3579018" cy="994172"/>
          </a:xfrm>
        </p:spPr>
        <p:txBody>
          <a:bodyPr>
            <a:normAutofit/>
          </a:bodyPr>
          <a:lstStyle/>
          <a:p>
            <a:r>
              <a:rPr lang="en-US" b="1" i="1" dirty="0">
                <a:solidFill>
                  <a:srgbClr val="FF0000"/>
                </a:solidFill>
              </a:rPr>
              <a:t>Housing Issues</a:t>
            </a:r>
          </a:p>
        </p:txBody>
      </p:sp>
      <p:sp>
        <p:nvSpPr>
          <p:cNvPr id="3" name="Content Placeholder 2"/>
          <p:cNvSpPr>
            <a:spLocks noGrp="1"/>
          </p:cNvSpPr>
          <p:nvPr>
            <p:ph sz="half" idx="1"/>
          </p:nvPr>
        </p:nvSpPr>
        <p:spPr>
          <a:xfrm>
            <a:off x="401242" y="938212"/>
            <a:ext cx="3886200" cy="3263504"/>
          </a:xfrm>
        </p:spPr>
        <p:txBody>
          <a:bodyPr>
            <a:noAutofit/>
          </a:bodyPr>
          <a:lstStyle/>
          <a:p>
            <a:r>
              <a:rPr lang="en-US" sz="1600" b="1" dirty="0"/>
              <a:t>Regulatory</a:t>
            </a:r>
          </a:p>
          <a:p>
            <a:pPr lvl="1"/>
            <a:r>
              <a:rPr lang="en-US" sz="1400" b="1" dirty="0"/>
              <a:t>Inclusionary/exclusionary zoning</a:t>
            </a:r>
          </a:p>
          <a:p>
            <a:pPr lvl="1"/>
            <a:r>
              <a:rPr lang="en-US" sz="1400" b="1" dirty="0"/>
              <a:t>Process time</a:t>
            </a:r>
          </a:p>
          <a:p>
            <a:pPr lvl="1"/>
            <a:r>
              <a:rPr lang="en-US" sz="1400" b="1" dirty="0"/>
              <a:t>Nimbyism</a:t>
            </a:r>
          </a:p>
          <a:p>
            <a:pPr lvl="1"/>
            <a:r>
              <a:rPr lang="en-US" sz="1400" b="1" dirty="0"/>
              <a:t>Comp Plan Update(s) necessary</a:t>
            </a:r>
          </a:p>
          <a:p>
            <a:r>
              <a:rPr lang="en-US" sz="1600" b="1" dirty="0"/>
              <a:t>Site Cost Issues</a:t>
            </a:r>
          </a:p>
          <a:p>
            <a:pPr lvl="1"/>
            <a:r>
              <a:rPr lang="en-US" sz="1400" b="1" dirty="0"/>
              <a:t>Infrastructure Availability</a:t>
            </a:r>
          </a:p>
          <a:p>
            <a:pPr lvl="1"/>
            <a:r>
              <a:rPr lang="en-US" sz="1400" b="1" dirty="0"/>
              <a:t>Impact Fees</a:t>
            </a:r>
          </a:p>
          <a:p>
            <a:pPr lvl="1"/>
            <a:r>
              <a:rPr lang="en-US" sz="1400" b="1" dirty="0"/>
              <a:t>Construction Costs</a:t>
            </a:r>
          </a:p>
          <a:p>
            <a:pPr lvl="1"/>
            <a:r>
              <a:rPr lang="en-US" sz="1400" b="1" dirty="0"/>
              <a:t>Site Feasibility</a:t>
            </a:r>
          </a:p>
          <a:p>
            <a:r>
              <a:rPr lang="en-US" sz="1600" b="1" dirty="0"/>
              <a:t>Financial</a:t>
            </a:r>
          </a:p>
          <a:p>
            <a:pPr lvl="1"/>
            <a:r>
              <a:rPr lang="en-US" sz="1400" b="1" dirty="0"/>
              <a:t>Incentives for Builder/Developer</a:t>
            </a:r>
          </a:p>
          <a:p>
            <a:pPr lvl="1"/>
            <a:r>
              <a:rPr lang="en-US" sz="1400" b="1" dirty="0"/>
              <a:t>Assistance for Homebuyer/Renter</a:t>
            </a:r>
          </a:p>
          <a:p>
            <a:r>
              <a:rPr lang="en-US" sz="1600" b="1" dirty="0"/>
              <a:t>Construction Types</a:t>
            </a:r>
          </a:p>
          <a:p>
            <a:pPr lvl="1"/>
            <a:r>
              <a:rPr lang="en-US" sz="1400" b="1" dirty="0"/>
              <a:t>Innovative Material Usage</a:t>
            </a:r>
          </a:p>
          <a:p>
            <a:pPr lvl="1"/>
            <a:r>
              <a:rPr lang="en-US" sz="1400" b="1" dirty="0"/>
              <a:t>Smaller homes</a:t>
            </a:r>
          </a:p>
          <a:p>
            <a:pPr lvl="1"/>
            <a:r>
              <a:rPr lang="en-US" sz="1400" b="1" dirty="0"/>
              <a:t>Employer-sponsored Workforce Housing</a:t>
            </a:r>
          </a:p>
          <a:p>
            <a:pPr lvl="1"/>
            <a:endParaRPr lang="en-US" sz="1400" b="1" dirty="0"/>
          </a:p>
        </p:txBody>
      </p:sp>
      <p:sp>
        <p:nvSpPr>
          <p:cNvPr id="7" name="Content Placeholder 2"/>
          <p:cNvSpPr>
            <a:spLocks noGrp="1"/>
          </p:cNvSpPr>
          <p:nvPr>
            <p:ph sz="half" idx="2"/>
          </p:nvPr>
        </p:nvSpPr>
        <p:spPr>
          <a:xfrm>
            <a:off x="4660108" y="900114"/>
            <a:ext cx="4157663" cy="3263504"/>
          </a:xfrm>
        </p:spPr>
        <p:txBody>
          <a:bodyPr>
            <a:noAutofit/>
          </a:bodyPr>
          <a:lstStyle/>
          <a:p>
            <a:r>
              <a:rPr lang="en-US" sz="1600" b="1" dirty="0"/>
              <a:t>Regulatory</a:t>
            </a:r>
          </a:p>
          <a:p>
            <a:pPr lvl="1"/>
            <a:r>
              <a:rPr lang="en-US" sz="1400" b="1" dirty="0"/>
              <a:t>Fee Waivers</a:t>
            </a:r>
          </a:p>
          <a:p>
            <a:pPr lvl="1"/>
            <a:r>
              <a:rPr lang="en-US" sz="1400" b="1" dirty="0"/>
              <a:t>Fast track permitting</a:t>
            </a:r>
          </a:p>
          <a:p>
            <a:pPr lvl="1"/>
            <a:r>
              <a:rPr lang="en-US" sz="1400" b="1" dirty="0"/>
              <a:t>Plan Amendments to Necessitate Rebuild</a:t>
            </a:r>
          </a:p>
          <a:p>
            <a:pPr lvl="1"/>
            <a:r>
              <a:rPr lang="en-US" sz="1400" b="1" dirty="0"/>
              <a:t>Education to Public</a:t>
            </a:r>
          </a:p>
          <a:p>
            <a:r>
              <a:rPr lang="en-US" sz="1600" b="1" dirty="0"/>
              <a:t>Site Cost Issues</a:t>
            </a:r>
          </a:p>
          <a:p>
            <a:pPr lvl="1"/>
            <a:r>
              <a:rPr lang="en-US" sz="1400" b="1" dirty="0"/>
              <a:t>Site Analysis for Suitability and Infrastructure</a:t>
            </a:r>
          </a:p>
          <a:p>
            <a:pPr lvl="1"/>
            <a:r>
              <a:rPr lang="en-US" sz="1400" b="1" dirty="0"/>
              <a:t>Contracts with Material Providers (Home Depot, Others)</a:t>
            </a:r>
          </a:p>
          <a:p>
            <a:pPr lvl="1"/>
            <a:r>
              <a:rPr lang="en-US" sz="1400" b="1" dirty="0"/>
              <a:t>Analysis of Impact to City with Fee Waivers (perhaps need Federal Assistance here)</a:t>
            </a:r>
          </a:p>
          <a:p>
            <a:r>
              <a:rPr lang="en-US" sz="1600" b="1" dirty="0"/>
              <a:t>Financial</a:t>
            </a:r>
          </a:p>
          <a:p>
            <a:pPr lvl="1"/>
            <a:r>
              <a:rPr lang="en-US" sz="1400" b="1" dirty="0"/>
              <a:t>Local and Federal Banks, with Programs</a:t>
            </a:r>
          </a:p>
          <a:p>
            <a:pPr lvl="1"/>
            <a:r>
              <a:rPr lang="en-US" sz="1400" b="1" dirty="0"/>
              <a:t>Who will be GUARANTOR??? Fed Loan Guarantees</a:t>
            </a:r>
          </a:p>
          <a:p>
            <a:pPr lvl="1"/>
            <a:r>
              <a:rPr lang="en-US" sz="1400" b="1" dirty="0"/>
              <a:t>Homebuyer/Renter Financial Education</a:t>
            </a:r>
          </a:p>
          <a:p>
            <a:pPr lvl="1"/>
            <a:r>
              <a:rPr lang="en-US" sz="1400" b="1" dirty="0"/>
              <a:t>Employer-Sponsored Housing</a:t>
            </a:r>
          </a:p>
          <a:p>
            <a:r>
              <a:rPr lang="en-US" sz="1600" b="1" dirty="0"/>
              <a:t>Construction Types</a:t>
            </a:r>
          </a:p>
          <a:p>
            <a:pPr lvl="1"/>
            <a:r>
              <a:rPr lang="en-US" sz="1400" b="1" dirty="0"/>
              <a:t>More compact developments</a:t>
            </a:r>
          </a:p>
          <a:p>
            <a:pPr lvl="1"/>
            <a:r>
              <a:rPr lang="en-US" sz="1400" b="1" dirty="0"/>
              <a:t>Smaller Homes</a:t>
            </a:r>
          </a:p>
          <a:p>
            <a:pPr lvl="1"/>
            <a:r>
              <a:rPr lang="en-US" sz="1400" b="1" dirty="0"/>
              <a:t>Manufacturing Facility in Rockport for SIPs (Job creator)</a:t>
            </a:r>
          </a:p>
        </p:txBody>
      </p:sp>
      <p:sp>
        <p:nvSpPr>
          <p:cNvPr id="8" name="Title 1"/>
          <p:cNvSpPr txBox="1">
            <a:spLocks/>
          </p:cNvSpPr>
          <p:nvPr/>
        </p:nvSpPr>
        <p:spPr>
          <a:xfrm>
            <a:off x="4736308" y="115493"/>
            <a:ext cx="4055267" cy="99417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i="1" dirty="0">
                <a:solidFill>
                  <a:srgbClr val="FF0000"/>
                </a:solidFill>
              </a:rPr>
              <a:t>Housing Solutions</a:t>
            </a:r>
          </a:p>
        </p:txBody>
      </p:sp>
    </p:spTree>
    <p:extLst>
      <p:ext uri="{BB962C8B-B14F-4D97-AF65-F5344CB8AC3E}">
        <p14:creationId xmlns:p14="http://schemas.microsoft.com/office/powerpoint/2010/main" val="38954013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solidFill>
                  <a:srgbClr val="FF0000"/>
                </a:solidFill>
              </a:rPr>
              <a:t>Key Questions - Housing </a:t>
            </a:r>
          </a:p>
        </p:txBody>
      </p:sp>
      <p:sp>
        <p:nvSpPr>
          <p:cNvPr id="3" name="Content Placeholder 2"/>
          <p:cNvSpPr>
            <a:spLocks noGrp="1"/>
          </p:cNvSpPr>
          <p:nvPr>
            <p:ph sz="half" idx="1"/>
          </p:nvPr>
        </p:nvSpPr>
        <p:spPr>
          <a:xfrm>
            <a:off x="628650" y="1845471"/>
            <a:ext cx="8001001" cy="3263504"/>
          </a:xfrm>
        </p:spPr>
        <p:txBody>
          <a:bodyPr>
            <a:normAutofit/>
          </a:bodyPr>
          <a:lstStyle/>
          <a:p>
            <a:r>
              <a:rPr lang="en-US" dirty="0"/>
              <a:t>What type of housing do you want to see built in Aransas County ?</a:t>
            </a:r>
          </a:p>
          <a:p>
            <a:endParaRPr lang="en-US" dirty="0"/>
          </a:p>
          <a:p>
            <a:r>
              <a:rPr lang="en-US" dirty="0"/>
              <a:t>What changes in how housing regulations do you want to see?</a:t>
            </a:r>
          </a:p>
          <a:p>
            <a:pPr marL="0" indent="0">
              <a:buNone/>
            </a:pPr>
            <a:endParaRPr lang="en-US" dirty="0"/>
          </a:p>
          <a:p>
            <a:pPr lvl="1"/>
            <a:endParaRPr lang="en-US" dirty="0"/>
          </a:p>
        </p:txBody>
      </p:sp>
    </p:spTree>
    <p:extLst>
      <p:ext uri="{BB962C8B-B14F-4D97-AF65-F5344CB8AC3E}">
        <p14:creationId xmlns:p14="http://schemas.microsoft.com/office/powerpoint/2010/main" val="12050048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solidFill>
                  <a:srgbClr val="FF0000"/>
                </a:solidFill>
              </a:rPr>
              <a:t>Key Questions - Housing </a:t>
            </a:r>
          </a:p>
        </p:txBody>
      </p:sp>
      <p:sp>
        <p:nvSpPr>
          <p:cNvPr id="3" name="Content Placeholder 2"/>
          <p:cNvSpPr>
            <a:spLocks noGrp="1"/>
          </p:cNvSpPr>
          <p:nvPr>
            <p:ph sz="half" idx="1"/>
          </p:nvPr>
        </p:nvSpPr>
        <p:spPr>
          <a:xfrm>
            <a:off x="371475" y="1690689"/>
            <a:ext cx="8001001" cy="3263504"/>
          </a:xfrm>
        </p:spPr>
        <p:txBody>
          <a:bodyPr>
            <a:normAutofit/>
          </a:bodyPr>
          <a:lstStyle/>
          <a:p>
            <a:r>
              <a:rPr lang="en-US" dirty="0"/>
              <a:t>Where do you want to see new housing Construction? </a:t>
            </a:r>
          </a:p>
          <a:p>
            <a:pPr lvl="2">
              <a:buFont typeface="Wingdings" panose="05000000000000000000" pitchFamily="2" charset="2"/>
              <a:buChar char="Ø"/>
            </a:pPr>
            <a:r>
              <a:rPr lang="en-US" sz="2400" b="1" dirty="0"/>
              <a:t>In Downtown </a:t>
            </a:r>
          </a:p>
          <a:p>
            <a:pPr lvl="2">
              <a:buFont typeface="Wingdings" panose="05000000000000000000" pitchFamily="2" charset="2"/>
              <a:buChar char="Ø"/>
            </a:pPr>
            <a:r>
              <a:rPr lang="en-US" sz="2400" b="1" dirty="0"/>
              <a:t>Near Airport</a:t>
            </a:r>
          </a:p>
          <a:p>
            <a:pPr lvl="2">
              <a:buFont typeface="Wingdings" panose="05000000000000000000" pitchFamily="2" charset="2"/>
              <a:buChar char="Ø"/>
            </a:pPr>
            <a:r>
              <a:rPr lang="en-US" sz="2400" b="1" dirty="0"/>
              <a:t>Near Treatment Plant</a:t>
            </a:r>
            <a:endParaRPr lang="en-US" dirty="0"/>
          </a:p>
          <a:p>
            <a:pPr lvl="2">
              <a:buFont typeface="Wingdings" panose="05000000000000000000" pitchFamily="2" charset="2"/>
              <a:buChar char="Ø"/>
            </a:pPr>
            <a:r>
              <a:rPr lang="en-US" sz="2400" b="1" dirty="0"/>
              <a:t>Holiday Beach</a:t>
            </a:r>
          </a:p>
          <a:p>
            <a:pPr lvl="2">
              <a:buFont typeface="Wingdings" panose="05000000000000000000" pitchFamily="2" charset="2"/>
              <a:buChar char="Ø"/>
            </a:pPr>
            <a:r>
              <a:rPr lang="en-US" sz="2400" b="1" dirty="0"/>
              <a:t>City/County</a:t>
            </a:r>
          </a:p>
        </p:txBody>
      </p:sp>
      <p:pic>
        <p:nvPicPr>
          <p:cNvPr id="4" name="Picture 3"/>
          <p:cNvPicPr>
            <a:picLocks noChangeAspect="1"/>
          </p:cNvPicPr>
          <p:nvPr/>
        </p:nvPicPr>
        <p:blipFill rotWithShape="1">
          <a:blip r:embed="rId2"/>
          <a:srcRect l="29479" t="10000" r="24271" b="6852"/>
          <a:stretch/>
        </p:blipFill>
        <p:spPr>
          <a:xfrm>
            <a:off x="4838700" y="2352675"/>
            <a:ext cx="4229101" cy="4276725"/>
          </a:xfrm>
          <a:prstGeom prst="rect">
            <a:avLst/>
          </a:prstGeom>
          <a:ln w="12700">
            <a:solidFill>
              <a:schemeClr val="tx1"/>
            </a:solidFill>
          </a:ln>
        </p:spPr>
      </p:pic>
    </p:spTree>
    <p:extLst>
      <p:ext uri="{BB962C8B-B14F-4D97-AF65-F5344CB8AC3E}">
        <p14:creationId xmlns:p14="http://schemas.microsoft.com/office/powerpoint/2010/main" val="38627784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solidFill>
                  <a:srgbClr val="FF0000"/>
                </a:solidFill>
              </a:rPr>
              <a:t>Next Steps</a:t>
            </a:r>
          </a:p>
        </p:txBody>
      </p:sp>
      <p:sp>
        <p:nvSpPr>
          <p:cNvPr id="3" name="Content Placeholder 2"/>
          <p:cNvSpPr>
            <a:spLocks noGrp="1"/>
          </p:cNvSpPr>
          <p:nvPr>
            <p:ph sz="half" idx="1"/>
          </p:nvPr>
        </p:nvSpPr>
        <p:spPr>
          <a:xfrm>
            <a:off x="495301" y="1874046"/>
            <a:ext cx="8353426" cy="3263504"/>
          </a:xfrm>
        </p:spPr>
        <p:txBody>
          <a:bodyPr>
            <a:normAutofit/>
          </a:bodyPr>
          <a:lstStyle/>
          <a:p>
            <a:r>
              <a:rPr lang="en-US" b="1" dirty="0"/>
              <a:t>Pegasus to prepare Housing Strategy by mid-January</a:t>
            </a:r>
          </a:p>
          <a:p>
            <a:r>
              <a:rPr lang="en-US" b="1" dirty="0"/>
              <a:t>Continue to be a part of the SOLUTION</a:t>
            </a:r>
          </a:p>
          <a:p>
            <a:r>
              <a:rPr lang="en-US" b="1" dirty="0"/>
              <a:t>Help Recovery Team with Communications to dislocated workers</a:t>
            </a:r>
          </a:p>
          <a:p>
            <a:endParaRPr lang="en-US" dirty="0"/>
          </a:p>
          <a:p>
            <a:pPr lvl="1"/>
            <a:endParaRPr lang="en-US" dirty="0"/>
          </a:p>
        </p:txBody>
      </p:sp>
    </p:spTree>
    <p:extLst>
      <p:ext uri="{BB962C8B-B14F-4D97-AF65-F5344CB8AC3E}">
        <p14:creationId xmlns:p14="http://schemas.microsoft.com/office/powerpoint/2010/main" val="32426227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Content Placeholder 2"/>
          <p:cNvSpPr>
            <a:spLocks noGrp="1"/>
          </p:cNvSpPr>
          <p:nvPr>
            <p:ph idx="1"/>
          </p:nvPr>
        </p:nvSpPr>
        <p:spPr>
          <a:xfrm>
            <a:off x="353020" y="311267"/>
            <a:ext cx="6800850" cy="2720697"/>
          </a:xfrm>
        </p:spPr>
        <p:txBody>
          <a:bodyPr>
            <a:normAutofit/>
          </a:bodyPr>
          <a:lstStyle/>
          <a:p>
            <a:pPr marL="0" indent="0" algn="just">
              <a:spcBef>
                <a:spcPct val="50000"/>
              </a:spcBef>
              <a:buNone/>
            </a:pPr>
            <a:r>
              <a:rPr lang="en-US" b="1" dirty="0">
                <a:solidFill>
                  <a:srgbClr val="4590B8"/>
                </a:solidFill>
                <a:latin typeface="Candara" panose="020E0502030303020204" pitchFamily="34" charset="0"/>
              </a:rPr>
              <a:t>PEGASUS PLANNING AND DEVELOPMENT</a:t>
            </a:r>
          </a:p>
          <a:p>
            <a:pPr marL="0" indent="0">
              <a:spcBef>
                <a:spcPct val="50000"/>
              </a:spcBef>
              <a:buNone/>
            </a:pPr>
            <a:r>
              <a:rPr lang="en-US" sz="1600" b="1" i="1" spc="225" dirty="0">
                <a:solidFill>
                  <a:schemeClr val="tx2"/>
                </a:solidFill>
                <a:latin typeface="Candara" panose="020E0502030303020204" pitchFamily="34" charset="0"/>
              </a:rPr>
              <a:t>Market Analysis, Economic Development and Revitalization</a:t>
            </a:r>
          </a:p>
          <a:p>
            <a:pPr marL="0" indent="0" algn="just">
              <a:spcBef>
                <a:spcPct val="50000"/>
              </a:spcBef>
              <a:buNone/>
            </a:pPr>
            <a:endParaRPr lang="en-US" sz="1050" i="1" dirty="0">
              <a:solidFill>
                <a:srgbClr val="333333"/>
              </a:solidFill>
            </a:endParaRPr>
          </a:p>
        </p:txBody>
      </p:sp>
      <p:sp>
        <p:nvSpPr>
          <p:cNvPr id="8" name="TextBox 7"/>
          <p:cNvSpPr txBox="1"/>
          <p:nvPr/>
        </p:nvSpPr>
        <p:spPr>
          <a:xfrm>
            <a:off x="1024249" y="1965016"/>
            <a:ext cx="3057257" cy="3046988"/>
          </a:xfrm>
          <a:prstGeom prst="rect">
            <a:avLst/>
          </a:prstGeom>
          <a:noFill/>
        </p:spPr>
        <p:txBody>
          <a:bodyPr wrap="square">
            <a:spAutoFit/>
          </a:bodyPr>
          <a:lstStyle/>
          <a:p>
            <a:pPr algn="just">
              <a:spcBef>
                <a:spcPct val="50000"/>
              </a:spcBef>
              <a:defRPr/>
            </a:pPr>
            <a:r>
              <a:rPr lang="en-US" sz="2000" b="1" i="1" u="sng" dirty="0">
                <a:solidFill>
                  <a:srgbClr val="333333"/>
                </a:solidFill>
                <a:cs typeface="Arial" charset="0"/>
              </a:rPr>
              <a:t>Specializations</a:t>
            </a:r>
            <a:r>
              <a:rPr lang="en-US" sz="2000" b="1" i="1" dirty="0">
                <a:solidFill>
                  <a:srgbClr val="333333"/>
                </a:solidFill>
                <a:cs typeface="Arial" charset="0"/>
              </a:rPr>
              <a:t>:</a:t>
            </a:r>
          </a:p>
          <a:p>
            <a:pPr marL="189105" indent="-189105" algn="just">
              <a:spcBef>
                <a:spcPct val="50000"/>
              </a:spcBef>
              <a:buClr>
                <a:schemeClr val="accent2"/>
              </a:buClr>
              <a:buFont typeface="Arial"/>
              <a:buChar char="•"/>
              <a:defRPr/>
            </a:pPr>
            <a:r>
              <a:rPr lang="en-US" sz="1600" dirty="0">
                <a:solidFill>
                  <a:srgbClr val="333333"/>
                </a:solidFill>
                <a:cs typeface="Arial" charset="0"/>
              </a:rPr>
              <a:t>Strategic Planning </a:t>
            </a:r>
          </a:p>
          <a:p>
            <a:pPr marL="189105" indent="-189105" algn="just">
              <a:spcBef>
                <a:spcPct val="50000"/>
              </a:spcBef>
              <a:buClr>
                <a:schemeClr val="accent2"/>
              </a:buClr>
              <a:buFont typeface="Arial"/>
              <a:buChar char="•"/>
              <a:defRPr/>
            </a:pPr>
            <a:r>
              <a:rPr lang="en-US" sz="1600" dirty="0">
                <a:solidFill>
                  <a:srgbClr val="333333"/>
                </a:solidFill>
                <a:cs typeface="Arial" charset="0"/>
              </a:rPr>
              <a:t>Market Analysis</a:t>
            </a:r>
            <a:endParaRPr lang="en-US" sz="1600" dirty="0">
              <a:solidFill>
                <a:srgbClr val="333333"/>
              </a:solidFill>
              <a:cs typeface="Times New Roman" charset="0"/>
            </a:endParaRPr>
          </a:p>
          <a:p>
            <a:pPr marL="189105" indent="-189105" algn="just">
              <a:spcBef>
                <a:spcPct val="50000"/>
              </a:spcBef>
              <a:buClr>
                <a:schemeClr val="accent2"/>
              </a:buClr>
              <a:buFont typeface="Arial"/>
              <a:buChar char="•"/>
              <a:defRPr/>
            </a:pPr>
            <a:r>
              <a:rPr lang="en-US" sz="1600" dirty="0">
                <a:solidFill>
                  <a:srgbClr val="333333"/>
                </a:solidFill>
                <a:cs typeface="Arial" charset="0"/>
              </a:rPr>
              <a:t>Workforce Housing Analysis</a:t>
            </a:r>
          </a:p>
          <a:p>
            <a:pPr marL="189105" indent="-189105" algn="just">
              <a:spcBef>
                <a:spcPct val="50000"/>
              </a:spcBef>
              <a:buClr>
                <a:schemeClr val="accent2"/>
              </a:buClr>
              <a:buFont typeface="Arial"/>
              <a:buChar char="•"/>
              <a:defRPr/>
            </a:pPr>
            <a:r>
              <a:rPr lang="en-US" sz="1600" dirty="0">
                <a:solidFill>
                  <a:srgbClr val="333333"/>
                </a:solidFill>
                <a:cs typeface="Arial" charset="0"/>
              </a:rPr>
              <a:t>Downtown Revitalization</a:t>
            </a:r>
          </a:p>
          <a:p>
            <a:pPr marL="189105" indent="-189105" algn="just">
              <a:spcBef>
                <a:spcPct val="50000"/>
              </a:spcBef>
              <a:buClr>
                <a:schemeClr val="accent2"/>
              </a:buClr>
              <a:buFont typeface="Arial"/>
              <a:buChar char="•"/>
              <a:defRPr/>
            </a:pPr>
            <a:r>
              <a:rPr lang="en-US" sz="1600" dirty="0">
                <a:solidFill>
                  <a:srgbClr val="333333"/>
                </a:solidFill>
                <a:cs typeface="Arial" charset="0"/>
              </a:rPr>
              <a:t>Impact Analysis</a:t>
            </a:r>
          </a:p>
          <a:p>
            <a:pPr marL="189105" indent="-189105" algn="just">
              <a:spcBef>
                <a:spcPct val="50000"/>
              </a:spcBef>
              <a:buClr>
                <a:schemeClr val="accent2"/>
              </a:buClr>
              <a:buFont typeface="Arial"/>
              <a:buChar char="•"/>
              <a:defRPr/>
            </a:pPr>
            <a:r>
              <a:rPr lang="en-US" sz="1600" dirty="0">
                <a:solidFill>
                  <a:srgbClr val="333333"/>
                </a:solidFill>
                <a:cs typeface="Arial" charset="0"/>
              </a:rPr>
              <a:t>Private-Public Partnership  </a:t>
            </a:r>
            <a:endParaRPr lang="en-US" sz="1600" dirty="0">
              <a:solidFill>
                <a:srgbClr val="333333"/>
              </a:solidFill>
              <a:cs typeface="Gill Sans MT"/>
            </a:endParaRPr>
          </a:p>
          <a:p>
            <a:pPr marL="189105" indent="-189105">
              <a:buFont typeface="Arial"/>
              <a:buChar char="•"/>
              <a:defRPr/>
            </a:pPr>
            <a:endParaRPr lang="en-US" sz="2800" dirty="0"/>
          </a:p>
        </p:txBody>
      </p:sp>
      <p:sp>
        <p:nvSpPr>
          <p:cNvPr id="34821" name="TextBox 8"/>
          <p:cNvSpPr txBox="1">
            <a:spLocks noChangeArrowheads="1"/>
          </p:cNvSpPr>
          <p:nvPr/>
        </p:nvSpPr>
        <p:spPr bwMode="auto">
          <a:xfrm>
            <a:off x="3678426" y="2375460"/>
            <a:ext cx="3054666" cy="26161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eaLnBrk="0" hangingPunct="0">
              <a:defRPr>
                <a:solidFill>
                  <a:schemeClr val="tx1"/>
                </a:solidFill>
                <a:latin typeface="Arial" panose="020B0604020202020204" pitchFamily="34" charset="0"/>
                <a:ea typeface="MS PGothic" panose="020B0600070205080204" pitchFamily="34" charset="-128"/>
              </a:defRPr>
            </a:lvl1pPr>
            <a:lvl2pPr marL="742950" indent="-285750" eaLnBrk="0" hangingPunct="0">
              <a:defRPr>
                <a:solidFill>
                  <a:schemeClr val="tx1"/>
                </a:solidFill>
                <a:latin typeface="Arial" panose="020B0604020202020204" pitchFamily="34" charset="0"/>
                <a:ea typeface="MS PGothic" panose="020B0600070205080204" pitchFamily="34" charset="-128"/>
              </a:defRPr>
            </a:lvl2pPr>
            <a:lvl3pPr marL="1143000" indent="-228600" eaLnBrk="0" hangingPunct="0">
              <a:defRPr>
                <a:solidFill>
                  <a:schemeClr val="tx1"/>
                </a:solidFill>
                <a:latin typeface="Arial" panose="020B0604020202020204" pitchFamily="34" charset="0"/>
                <a:ea typeface="MS PGothic" panose="020B0600070205080204" pitchFamily="34" charset="-128"/>
              </a:defRPr>
            </a:lvl3pPr>
            <a:lvl4pPr marL="1600200" indent="-228600" eaLnBrk="0" hangingPunct="0">
              <a:defRPr>
                <a:solidFill>
                  <a:schemeClr val="tx1"/>
                </a:solidFill>
                <a:latin typeface="Arial" panose="020B0604020202020204" pitchFamily="34" charset="0"/>
                <a:ea typeface="MS PGothic" panose="020B0600070205080204" pitchFamily="34" charset="-128"/>
              </a:defRPr>
            </a:lvl4pPr>
            <a:lvl5pPr marL="2057400" indent="-228600" eaLnBrk="0" hangingPunct="0">
              <a:defRPr>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algn="just" eaLnBrk="1" hangingPunct="1">
              <a:spcBef>
                <a:spcPct val="50000"/>
              </a:spcBef>
              <a:buClr>
                <a:schemeClr val="accent2"/>
              </a:buClr>
              <a:buFont typeface="Arial" panose="020B0604020202020204" pitchFamily="34" charset="0"/>
              <a:buChar char="•"/>
            </a:pPr>
            <a:r>
              <a:rPr lang="en-US" sz="1600" dirty="0">
                <a:solidFill>
                  <a:srgbClr val="333333"/>
                </a:solidFill>
                <a:latin typeface="+mn-lt"/>
              </a:rPr>
              <a:t>Economic Development</a:t>
            </a:r>
            <a:endParaRPr lang="en-US" sz="1600" dirty="0">
              <a:solidFill>
                <a:srgbClr val="333333"/>
              </a:solidFill>
              <a:latin typeface="+mn-lt"/>
              <a:cs typeface="Times New Roman" panose="02020603050405020304" pitchFamily="18" charset="0"/>
            </a:endParaRPr>
          </a:p>
          <a:p>
            <a:pPr algn="just" eaLnBrk="1" hangingPunct="1">
              <a:spcBef>
                <a:spcPct val="50000"/>
              </a:spcBef>
              <a:buClr>
                <a:schemeClr val="accent2"/>
              </a:buClr>
              <a:buFont typeface="Arial" panose="020B0604020202020204" pitchFamily="34" charset="0"/>
              <a:buChar char="•"/>
            </a:pPr>
            <a:r>
              <a:rPr lang="en-US" sz="1600" dirty="0">
                <a:solidFill>
                  <a:srgbClr val="333333"/>
                </a:solidFill>
                <a:latin typeface="+mn-lt"/>
              </a:rPr>
              <a:t>Entrepreneurship</a:t>
            </a:r>
          </a:p>
          <a:p>
            <a:pPr algn="just" eaLnBrk="1" hangingPunct="1">
              <a:spcBef>
                <a:spcPct val="50000"/>
              </a:spcBef>
              <a:buClr>
                <a:schemeClr val="accent2"/>
              </a:buClr>
              <a:buFont typeface="Arial" panose="020B0604020202020204" pitchFamily="34" charset="0"/>
              <a:buChar char="•"/>
            </a:pPr>
            <a:r>
              <a:rPr lang="en-US" sz="1600" dirty="0">
                <a:solidFill>
                  <a:srgbClr val="333333"/>
                </a:solidFill>
                <a:latin typeface="+mn-lt"/>
              </a:rPr>
              <a:t>Urban &amp; Regional Planning</a:t>
            </a:r>
          </a:p>
          <a:p>
            <a:pPr algn="just" eaLnBrk="1" hangingPunct="1">
              <a:spcBef>
                <a:spcPct val="50000"/>
              </a:spcBef>
              <a:buClr>
                <a:schemeClr val="accent2"/>
              </a:buClr>
              <a:buFont typeface="Arial" panose="020B0604020202020204" pitchFamily="34" charset="0"/>
              <a:buChar char="•"/>
            </a:pPr>
            <a:r>
              <a:rPr lang="en-US" sz="1600" dirty="0">
                <a:solidFill>
                  <a:srgbClr val="333333"/>
                </a:solidFill>
                <a:latin typeface="+mn-lt"/>
              </a:rPr>
              <a:t>Land Development</a:t>
            </a:r>
          </a:p>
          <a:p>
            <a:pPr algn="just" eaLnBrk="1" hangingPunct="1">
              <a:spcBef>
                <a:spcPct val="50000"/>
              </a:spcBef>
              <a:buClr>
                <a:schemeClr val="accent2"/>
              </a:buClr>
              <a:buFont typeface="Arial" panose="020B0604020202020204" pitchFamily="34" charset="0"/>
              <a:buChar char="•"/>
            </a:pPr>
            <a:r>
              <a:rPr lang="en-US" sz="1600" dirty="0">
                <a:solidFill>
                  <a:srgbClr val="333333"/>
                </a:solidFill>
                <a:latin typeface="+mn-lt"/>
              </a:rPr>
              <a:t>Feasibility Study</a:t>
            </a:r>
          </a:p>
          <a:p>
            <a:pPr algn="just" eaLnBrk="1" hangingPunct="1">
              <a:spcBef>
                <a:spcPct val="50000"/>
              </a:spcBef>
              <a:buClr>
                <a:schemeClr val="accent2"/>
              </a:buClr>
              <a:buFont typeface="Arial" panose="020B0604020202020204" pitchFamily="34" charset="0"/>
              <a:buChar char="•"/>
            </a:pPr>
            <a:r>
              <a:rPr lang="en-US" sz="1600" dirty="0">
                <a:solidFill>
                  <a:srgbClr val="333333"/>
                </a:solidFill>
                <a:latin typeface="+mn-lt"/>
              </a:rPr>
              <a:t>Scenario Modeling / Analysis</a:t>
            </a:r>
          </a:p>
          <a:p>
            <a:pPr eaLnBrk="1" hangingPunct="1">
              <a:buFont typeface="Arial" panose="020B0604020202020204" pitchFamily="34" charset="0"/>
              <a:buChar char="•"/>
            </a:pPr>
            <a:endParaRPr lang="en-US" sz="2800" dirty="0">
              <a:latin typeface="Gill Sans MT" charset="0"/>
            </a:endParaRPr>
          </a:p>
        </p:txBody>
      </p:sp>
      <p:pic>
        <p:nvPicPr>
          <p:cNvPr id="34823" name="Picture 8" descr="PegasusLogo_notag.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9602" y="4907237"/>
            <a:ext cx="3757798" cy="14659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66675" y="6511751"/>
            <a:ext cx="8858250" cy="346249"/>
          </a:xfrm>
          <a:prstGeom prst="rect">
            <a:avLst/>
          </a:prstGeom>
          <a:noFill/>
        </p:spPr>
        <p:txBody>
          <a:bodyPr wrap="square" rtlCol="0">
            <a:spAutoFit/>
          </a:bodyPr>
          <a:lstStyle/>
          <a:p>
            <a:pPr algn="ctr">
              <a:lnSpc>
                <a:spcPct val="150000"/>
              </a:lnSpc>
            </a:pPr>
            <a:r>
              <a:rPr lang="en-US" sz="1100" dirty="0">
                <a:solidFill>
                  <a:srgbClr val="0F69A1"/>
                </a:solidFill>
              </a:rPr>
              <a:t>Austin, Texas 			Tel 512/300-7270     		 </a:t>
            </a:r>
            <a:r>
              <a:rPr lang="en-US" sz="1100" dirty="0">
                <a:solidFill>
                  <a:srgbClr val="0F69A1"/>
                </a:solidFill>
                <a:hlinkClick r:id="rId4"/>
              </a:rPr>
              <a:t>www.PegasusPlanningandDevelopment.com</a:t>
            </a:r>
            <a:r>
              <a:rPr lang="en-US" sz="1100" dirty="0">
                <a:solidFill>
                  <a:srgbClr val="0F69A1"/>
                </a:solidFill>
              </a:rPr>
              <a:t> </a:t>
            </a:r>
          </a:p>
        </p:txBody>
      </p:sp>
      <p:sp>
        <p:nvSpPr>
          <p:cNvPr id="9" name="TextBox 8"/>
          <p:cNvSpPr txBox="1"/>
          <p:nvPr/>
        </p:nvSpPr>
        <p:spPr>
          <a:xfrm>
            <a:off x="7237149" y="971550"/>
            <a:ext cx="1906851" cy="5262979"/>
          </a:xfrm>
          <a:prstGeom prst="rect">
            <a:avLst/>
          </a:prstGeom>
          <a:noFill/>
        </p:spPr>
        <p:txBody>
          <a:bodyPr wrap="square" rtlCol="0">
            <a:spAutoFit/>
          </a:bodyPr>
          <a:lstStyle/>
          <a:p>
            <a:endParaRPr lang="en-US" sz="1400" i="1" dirty="0">
              <a:solidFill>
                <a:srgbClr val="0F69A1"/>
              </a:solidFill>
            </a:endParaRPr>
          </a:p>
          <a:p>
            <a:r>
              <a:rPr lang="en-US" sz="1400" i="1" dirty="0">
                <a:solidFill>
                  <a:srgbClr val="0F69A1"/>
                </a:solidFill>
              </a:rPr>
              <a:t>Austin, Texas</a:t>
            </a:r>
          </a:p>
          <a:p>
            <a:r>
              <a:rPr lang="en-US" sz="1400" i="1" dirty="0">
                <a:solidFill>
                  <a:srgbClr val="0F69A1"/>
                </a:solidFill>
              </a:rPr>
              <a:t>San Marcos, Texas</a:t>
            </a:r>
          </a:p>
          <a:p>
            <a:r>
              <a:rPr lang="en-US" sz="1400" i="1" dirty="0">
                <a:solidFill>
                  <a:srgbClr val="0F69A1"/>
                </a:solidFill>
              </a:rPr>
              <a:t>Buda, Texas</a:t>
            </a:r>
          </a:p>
          <a:p>
            <a:r>
              <a:rPr lang="en-US" sz="1400" i="1" dirty="0">
                <a:solidFill>
                  <a:srgbClr val="0F69A1"/>
                </a:solidFill>
              </a:rPr>
              <a:t>Palacios, Texas</a:t>
            </a:r>
          </a:p>
          <a:p>
            <a:r>
              <a:rPr lang="en-US" sz="1400" i="1" dirty="0">
                <a:solidFill>
                  <a:srgbClr val="0F69A1"/>
                </a:solidFill>
              </a:rPr>
              <a:t>Cibolo, Texas</a:t>
            </a:r>
          </a:p>
          <a:p>
            <a:r>
              <a:rPr lang="en-US" sz="1400" i="1" dirty="0">
                <a:solidFill>
                  <a:srgbClr val="0F69A1"/>
                </a:solidFill>
              </a:rPr>
              <a:t>Schertz, Texas</a:t>
            </a:r>
          </a:p>
          <a:p>
            <a:r>
              <a:rPr lang="en-US" sz="1400" i="1" dirty="0">
                <a:solidFill>
                  <a:srgbClr val="0F69A1"/>
                </a:solidFill>
              </a:rPr>
              <a:t>Jarrell, Texas</a:t>
            </a:r>
          </a:p>
          <a:p>
            <a:r>
              <a:rPr lang="en-US" sz="1400" i="1" dirty="0">
                <a:solidFill>
                  <a:srgbClr val="0F69A1"/>
                </a:solidFill>
              </a:rPr>
              <a:t>Rockwall, Texas</a:t>
            </a:r>
          </a:p>
          <a:p>
            <a:r>
              <a:rPr lang="en-US" sz="1400" i="1" dirty="0">
                <a:solidFill>
                  <a:srgbClr val="0F69A1"/>
                </a:solidFill>
              </a:rPr>
              <a:t>Meridian, Idaho</a:t>
            </a:r>
          </a:p>
          <a:p>
            <a:r>
              <a:rPr lang="en-US" sz="1400" i="1" dirty="0">
                <a:solidFill>
                  <a:srgbClr val="0F69A1"/>
                </a:solidFill>
              </a:rPr>
              <a:t>Boise, Idaho</a:t>
            </a:r>
          </a:p>
          <a:p>
            <a:r>
              <a:rPr lang="en-US" sz="1400" i="1" dirty="0">
                <a:solidFill>
                  <a:srgbClr val="0F69A1"/>
                </a:solidFill>
              </a:rPr>
              <a:t>Bowling Green, Kentucky</a:t>
            </a:r>
          </a:p>
          <a:p>
            <a:r>
              <a:rPr lang="en-US" sz="1400" i="1" dirty="0">
                <a:solidFill>
                  <a:srgbClr val="0F69A1"/>
                </a:solidFill>
              </a:rPr>
              <a:t>State of Mississippi</a:t>
            </a:r>
          </a:p>
          <a:p>
            <a:r>
              <a:rPr lang="en-US" sz="1400" i="1" dirty="0">
                <a:solidFill>
                  <a:srgbClr val="0F69A1"/>
                </a:solidFill>
              </a:rPr>
              <a:t>Gulfport, Mississippi</a:t>
            </a:r>
          </a:p>
          <a:p>
            <a:r>
              <a:rPr lang="en-US" sz="1400" i="1" dirty="0">
                <a:solidFill>
                  <a:srgbClr val="0F69A1"/>
                </a:solidFill>
              </a:rPr>
              <a:t>State of Louisiana</a:t>
            </a:r>
          </a:p>
          <a:p>
            <a:r>
              <a:rPr lang="en-US" sz="1400" i="1" dirty="0">
                <a:solidFill>
                  <a:srgbClr val="0F69A1"/>
                </a:solidFill>
              </a:rPr>
              <a:t>Pensacola, Florida</a:t>
            </a:r>
          </a:p>
          <a:p>
            <a:r>
              <a:rPr lang="en-US" sz="1400" i="1" dirty="0">
                <a:solidFill>
                  <a:srgbClr val="0F69A1"/>
                </a:solidFill>
              </a:rPr>
              <a:t>Emporia, Kansas</a:t>
            </a:r>
          </a:p>
          <a:p>
            <a:r>
              <a:rPr lang="en-US" sz="1400" i="1" dirty="0">
                <a:solidFill>
                  <a:srgbClr val="0F69A1"/>
                </a:solidFill>
              </a:rPr>
              <a:t>State of Vermont</a:t>
            </a:r>
          </a:p>
          <a:p>
            <a:r>
              <a:rPr lang="en-US" sz="1400" i="1" dirty="0">
                <a:solidFill>
                  <a:srgbClr val="0F69A1"/>
                </a:solidFill>
              </a:rPr>
              <a:t>Puyallup, Washington</a:t>
            </a:r>
          </a:p>
          <a:p>
            <a:r>
              <a:rPr lang="en-US" sz="1400" i="1" dirty="0">
                <a:solidFill>
                  <a:srgbClr val="0F69A1"/>
                </a:solidFill>
              </a:rPr>
              <a:t>Stillwater, Oklahoma</a:t>
            </a:r>
          </a:p>
          <a:p>
            <a:r>
              <a:rPr lang="en-US" sz="1400" i="1" dirty="0">
                <a:solidFill>
                  <a:srgbClr val="0F69A1"/>
                </a:solidFill>
              </a:rPr>
              <a:t>Fort Smith, Arkansas</a:t>
            </a:r>
          </a:p>
          <a:p>
            <a:r>
              <a:rPr lang="en-US" sz="1400" i="1" dirty="0">
                <a:solidFill>
                  <a:srgbClr val="0F69A1"/>
                </a:solidFill>
              </a:rPr>
              <a:t>Helena, Arkansas</a:t>
            </a:r>
          </a:p>
          <a:p>
            <a:r>
              <a:rPr lang="en-US" sz="1400" i="1" dirty="0">
                <a:solidFill>
                  <a:srgbClr val="0F69A1"/>
                </a:solidFill>
              </a:rPr>
              <a:t>Arkadelphia, Arkansas</a:t>
            </a:r>
          </a:p>
        </p:txBody>
      </p:sp>
    </p:spTree>
    <p:extLst>
      <p:ext uri="{BB962C8B-B14F-4D97-AF65-F5344CB8AC3E}">
        <p14:creationId xmlns:p14="http://schemas.microsoft.com/office/powerpoint/2010/main" val="41072598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9" name="Content Placeholder 2"/>
          <p:cNvSpPr>
            <a:spLocks noGrp="1"/>
          </p:cNvSpPr>
          <p:nvPr>
            <p:ph idx="1"/>
          </p:nvPr>
        </p:nvSpPr>
        <p:spPr>
          <a:xfrm>
            <a:off x="1190625" y="1272461"/>
            <a:ext cx="6614269" cy="3423364"/>
          </a:xfrm>
        </p:spPr>
        <p:txBody>
          <a:bodyPr>
            <a:normAutofit/>
          </a:bodyPr>
          <a:lstStyle/>
          <a:p>
            <a:pPr marL="0" indent="0" algn="ctr">
              <a:spcBef>
                <a:spcPct val="50000"/>
              </a:spcBef>
              <a:buNone/>
            </a:pPr>
            <a:r>
              <a:rPr lang="en-US" sz="3200" b="1" dirty="0">
                <a:solidFill>
                  <a:schemeClr val="accent1">
                    <a:lumMod val="75000"/>
                  </a:schemeClr>
                </a:solidFill>
                <a:latin typeface="Candara" panose="020E0502030303020204" pitchFamily="34" charset="0"/>
              </a:rPr>
              <a:t>HOUSING RECOVERY PLAN</a:t>
            </a:r>
          </a:p>
          <a:p>
            <a:pPr marL="0" indent="0" algn="ctr">
              <a:spcBef>
                <a:spcPct val="50000"/>
              </a:spcBef>
              <a:buNone/>
            </a:pPr>
            <a:r>
              <a:rPr lang="en-US" sz="3200" b="1" dirty="0">
                <a:solidFill>
                  <a:schemeClr val="accent1">
                    <a:lumMod val="75000"/>
                  </a:schemeClr>
                </a:solidFill>
                <a:latin typeface="Candara" panose="020E0502030303020204" pitchFamily="34" charset="0"/>
              </a:rPr>
              <a:t> FOR </a:t>
            </a:r>
          </a:p>
          <a:p>
            <a:pPr marL="0" indent="0" algn="ctr">
              <a:spcBef>
                <a:spcPct val="50000"/>
              </a:spcBef>
              <a:buNone/>
            </a:pPr>
            <a:r>
              <a:rPr lang="en-US" sz="3200" b="1" dirty="0">
                <a:solidFill>
                  <a:schemeClr val="accent1">
                    <a:lumMod val="75000"/>
                  </a:schemeClr>
                </a:solidFill>
                <a:latin typeface="Candara" panose="020E0502030303020204" pitchFamily="34" charset="0"/>
              </a:rPr>
              <a:t>ARANSAS COUNTY, TEXAS</a:t>
            </a:r>
          </a:p>
          <a:p>
            <a:pPr marL="0" indent="0" algn="ctr">
              <a:spcBef>
                <a:spcPct val="50000"/>
              </a:spcBef>
              <a:buNone/>
            </a:pPr>
            <a:endParaRPr lang="en-US" sz="1200" b="1" i="1" spc="225" dirty="0">
              <a:solidFill>
                <a:schemeClr val="tx2"/>
              </a:solidFill>
              <a:latin typeface="Candara" panose="020E0502030303020204" pitchFamily="34" charset="0"/>
            </a:endParaRPr>
          </a:p>
          <a:p>
            <a:pPr marL="0" indent="0" algn="ctr">
              <a:spcBef>
                <a:spcPct val="50000"/>
              </a:spcBef>
              <a:buNone/>
            </a:pPr>
            <a:r>
              <a:rPr lang="en-US" sz="2300" b="1" i="1" spc="225" dirty="0">
                <a:solidFill>
                  <a:schemeClr val="tx2"/>
                </a:solidFill>
                <a:latin typeface="Candara" panose="020E0502030303020204" pitchFamily="34" charset="0"/>
              </a:rPr>
              <a:t>Community and Business Workshops</a:t>
            </a:r>
          </a:p>
          <a:p>
            <a:pPr marL="0" indent="0" algn="ctr">
              <a:spcBef>
                <a:spcPct val="50000"/>
              </a:spcBef>
              <a:buNone/>
            </a:pPr>
            <a:r>
              <a:rPr lang="en-US" sz="2300" b="1" i="1" spc="225" dirty="0">
                <a:solidFill>
                  <a:schemeClr val="tx2"/>
                </a:solidFill>
                <a:latin typeface="Candara" panose="020E0502030303020204" pitchFamily="34" charset="0"/>
              </a:rPr>
              <a:t>December 13-16, 2017</a:t>
            </a:r>
          </a:p>
        </p:txBody>
      </p:sp>
      <p:pic>
        <p:nvPicPr>
          <p:cNvPr id="34823" name="Picture 8" descr="PegasusLogo_notag.pn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07929" y="6058335"/>
            <a:ext cx="1707046" cy="71075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873777" y="5150454"/>
            <a:ext cx="5450201" cy="792781"/>
          </a:xfrm>
          <a:prstGeom prst="rect">
            <a:avLst/>
          </a:prstGeom>
          <a:noFill/>
        </p:spPr>
        <p:txBody>
          <a:bodyPr wrap="square" rtlCol="0">
            <a:spAutoFit/>
          </a:bodyPr>
          <a:lstStyle/>
          <a:p>
            <a:pPr algn="ctr">
              <a:lnSpc>
                <a:spcPct val="150000"/>
              </a:lnSpc>
            </a:pPr>
            <a:r>
              <a:rPr lang="en-US" sz="1600" dirty="0">
                <a:solidFill>
                  <a:srgbClr val="0F69A1"/>
                </a:solidFill>
              </a:rPr>
              <a:t>Facilitator - Sean Garretson, AICP</a:t>
            </a:r>
          </a:p>
          <a:p>
            <a:pPr algn="ctr">
              <a:lnSpc>
                <a:spcPct val="150000"/>
              </a:lnSpc>
            </a:pPr>
            <a:r>
              <a:rPr lang="en-US" sz="1600" dirty="0">
                <a:solidFill>
                  <a:srgbClr val="0F69A1"/>
                </a:solidFill>
              </a:rPr>
              <a:t>Pegasus Planning and Development</a:t>
            </a:r>
          </a:p>
        </p:txBody>
      </p:sp>
    </p:spTree>
    <p:extLst>
      <p:ext uri="{BB962C8B-B14F-4D97-AF65-F5344CB8AC3E}">
        <p14:creationId xmlns:p14="http://schemas.microsoft.com/office/powerpoint/2010/main" val="112149917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1320" y="408567"/>
            <a:ext cx="7886700" cy="994172"/>
          </a:xfrm>
        </p:spPr>
        <p:txBody>
          <a:bodyPr>
            <a:normAutofit/>
          </a:bodyPr>
          <a:lstStyle/>
          <a:p>
            <a:r>
              <a:rPr lang="en-US" sz="3200" b="1" dirty="0"/>
              <a:t>Where Are Children Living?</a:t>
            </a:r>
          </a:p>
        </p:txBody>
      </p:sp>
      <p:sp>
        <p:nvSpPr>
          <p:cNvPr id="3" name="Content Placeholder 2"/>
          <p:cNvSpPr>
            <a:spLocks noGrp="1"/>
          </p:cNvSpPr>
          <p:nvPr>
            <p:ph idx="1"/>
          </p:nvPr>
        </p:nvSpPr>
        <p:spPr>
          <a:xfrm>
            <a:off x="6168412" y="2243484"/>
            <a:ext cx="2435291" cy="3379549"/>
          </a:xfrm>
        </p:spPr>
        <p:txBody>
          <a:bodyPr>
            <a:normAutofit fontScale="85000" lnSpcReduction="20000"/>
          </a:bodyPr>
          <a:lstStyle/>
          <a:p>
            <a:r>
              <a:rPr lang="en-US" sz="1800" b="1" dirty="0"/>
              <a:t>2665 total students enrolled</a:t>
            </a:r>
          </a:p>
          <a:p>
            <a:pPr lvl="1"/>
            <a:r>
              <a:rPr lang="en-US" sz="1650" b="1" dirty="0"/>
              <a:t>200 of the 2665 will likely return to Catholic School</a:t>
            </a:r>
          </a:p>
          <a:p>
            <a:pPr lvl="1"/>
            <a:r>
              <a:rPr lang="en-US" sz="1650" b="1" dirty="0"/>
              <a:t>Enrollment is down 700 students or 28%*</a:t>
            </a:r>
          </a:p>
          <a:p>
            <a:pPr lvl="1"/>
            <a:endParaRPr lang="en-US" sz="1500" b="1" dirty="0"/>
          </a:p>
          <a:p>
            <a:r>
              <a:rPr lang="en-US" sz="1800" b="1" dirty="0"/>
              <a:t>Studies show displaced children want to go home, even if the conditions are not ideal</a:t>
            </a:r>
          </a:p>
          <a:p>
            <a:endParaRPr lang="en-US" sz="1800" b="1" dirty="0"/>
          </a:p>
          <a:p>
            <a:r>
              <a:rPr lang="en-US" sz="1800" b="1" dirty="0"/>
              <a:t>Note “Doubling up”…</a:t>
            </a:r>
          </a:p>
          <a:p>
            <a:pPr marL="0" indent="0">
              <a:buNone/>
            </a:pPr>
            <a:r>
              <a:rPr lang="en-US" sz="1800" b="1" dirty="0"/>
              <a:t>    Not sustainable</a:t>
            </a:r>
          </a:p>
          <a:p>
            <a:pPr marL="0" indent="0">
              <a:buNone/>
            </a:pPr>
            <a:endParaRPr lang="en-US" sz="1800" b="1" dirty="0"/>
          </a:p>
          <a:p>
            <a:pPr marL="0" indent="0">
              <a:buNone/>
            </a:pPr>
            <a:endParaRPr lang="en-US" sz="1800" b="1" dirty="0"/>
          </a:p>
        </p:txBody>
      </p:sp>
      <p:graphicFrame>
        <p:nvGraphicFramePr>
          <p:cNvPr id="7" name="Chart 6"/>
          <p:cNvGraphicFramePr/>
          <p:nvPr>
            <p:extLst/>
          </p:nvPr>
        </p:nvGraphicFramePr>
        <p:xfrm>
          <a:off x="676275" y="2074896"/>
          <a:ext cx="6314687" cy="4421154"/>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2993870" y="1723733"/>
            <a:ext cx="806631" cy="300082"/>
          </a:xfrm>
          <a:prstGeom prst="rect">
            <a:avLst/>
          </a:prstGeom>
          <a:noFill/>
        </p:spPr>
        <p:txBody>
          <a:bodyPr wrap="none" rtlCol="0">
            <a:spAutoFit/>
          </a:bodyPr>
          <a:lstStyle/>
          <a:p>
            <a:r>
              <a:rPr lang="en-US" sz="1350" b="1" dirty="0"/>
              <a:t>38 or 1%</a:t>
            </a:r>
          </a:p>
        </p:txBody>
      </p:sp>
      <p:sp>
        <p:nvSpPr>
          <p:cNvPr id="9" name="TextBox 8"/>
          <p:cNvSpPr txBox="1"/>
          <p:nvPr/>
        </p:nvSpPr>
        <p:spPr>
          <a:xfrm>
            <a:off x="3914581" y="1848267"/>
            <a:ext cx="806631" cy="300082"/>
          </a:xfrm>
          <a:prstGeom prst="rect">
            <a:avLst/>
          </a:prstGeom>
          <a:noFill/>
        </p:spPr>
        <p:txBody>
          <a:bodyPr wrap="none" rtlCol="0">
            <a:spAutoFit/>
          </a:bodyPr>
          <a:lstStyle/>
          <a:p>
            <a:r>
              <a:rPr lang="en-US" sz="1350" b="1" dirty="0"/>
              <a:t>52 or 2%</a:t>
            </a:r>
          </a:p>
        </p:txBody>
      </p:sp>
      <p:cxnSp>
        <p:nvCxnSpPr>
          <p:cNvPr id="11" name="Straight Arrow Connector 10"/>
          <p:cNvCxnSpPr/>
          <p:nvPr/>
        </p:nvCxnSpPr>
        <p:spPr>
          <a:xfrm flipH="1">
            <a:off x="3807251" y="2074896"/>
            <a:ext cx="190893" cy="102163"/>
          </a:xfrm>
          <a:prstGeom prst="straightConnector1">
            <a:avLst/>
          </a:prstGeom>
          <a:ln w="349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3562471" y="1956832"/>
            <a:ext cx="0" cy="23612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6714172" y="5623033"/>
            <a:ext cx="2332690" cy="253916"/>
          </a:xfrm>
          <a:prstGeom prst="rect">
            <a:avLst/>
          </a:prstGeom>
          <a:noFill/>
        </p:spPr>
        <p:txBody>
          <a:bodyPr wrap="none" rtlCol="0">
            <a:spAutoFit/>
          </a:bodyPr>
          <a:lstStyle/>
          <a:p>
            <a:r>
              <a:rPr lang="en-US" sz="1050" dirty="0"/>
              <a:t>*not including Catholic School students</a:t>
            </a:r>
          </a:p>
        </p:txBody>
      </p:sp>
    </p:spTree>
    <p:extLst>
      <p:ext uri="{BB962C8B-B14F-4D97-AF65-F5344CB8AC3E}">
        <p14:creationId xmlns:p14="http://schemas.microsoft.com/office/powerpoint/2010/main" val="13402315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131094"/>
            <a:ext cx="7886700" cy="994172"/>
          </a:xfrm>
        </p:spPr>
        <p:txBody>
          <a:bodyPr>
            <a:normAutofit/>
          </a:bodyPr>
          <a:lstStyle/>
          <a:p>
            <a:br>
              <a:rPr lang="en-US" sz="1350" dirty="0">
                <a:solidFill>
                  <a:srgbClr val="FF0000"/>
                </a:solidFill>
              </a:rPr>
            </a:br>
            <a:endParaRPr lang="en-US" sz="1350" dirty="0"/>
          </a:p>
        </p:txBody>
      </p:sp>
      <p:graphicFrame>
        <p:nvGraphicFramePr>
          <p:cNvPr id="5" name="Content Placeholder 3"/>
          <p:cNvGraphicFramePr>
            <a:graphicFrameLocks/>
          </p:cNvGraphicFramePr>
          <p:nvPr>
            <p:extLst/>
          </p:nvPr>
        </p:nvGraphicFramePr>
        <p:xfrm>
          <a:off x="1065022" y="2418047"/>
          <a:ext cx="6821677" cy="3124200"/>
        </p:xfrm>
        <a:graphic>
          <a:graphicData uri="http://schemas.openxmlformats.org/drawingml/2006/table">
            <a:tbl>
              <a:tblPr firstRow="1" bandRow="1">
                <a:tableStyleId>{5C22544A-7EE6-4342-B048-85BDC9FD1C3A}</a:tableStyleId>
              </a:tblPr>
              <a:tblGrid>
                <a:gridCol w="1644521">
                  <a:extLst>
                    <a:ext uri="{9D8B030D-6E8A-4147-A177-3AD203B41FA5}">
                      <a16:colId xmlns:a16="http://schemas.microsoft.com/office/drawing/2014/main" val="20000"/>
                    </a:ext>
                  </a:extLst>
                </a:gridCol>
                <a:gridCol w="2827175">
                  <a:extLst>
                    <a:ext uri="{9D8B030D-6E8A-4147-A177-3AD203B41FA5}">
                      <a16:colId xmlns:a16="http://schemas.microsoft.com/office/drawing/2014/main" val="20001"/>
                    </a:ext>
                  </a:extLst>
                </a:gridCol>
                <a:gridCol w="2349981">
                  <a:extLst>
                    <a:ext uri="{9D8B030D-6E8A-4147-A177-3AD203B41FA5}">
                      <a16:colId xmlns:a16="http://schemas.microsoft.com/office/drawing/2014/main" val="20002"/>
                    </a:ext>
                  </a:extLst>
                </a:gridCol>
              </a:tblGrid>
              <a:tr h="571500">
                <a:tc>
                  <a:txBody>
                    <a:bodyPr/>
                    <a:lstStyle/>
                    <a:p>
                      <a:pPr algn="ctr"/>
                      <a:r>
                        <a:rPr lang="en-US" sz="1700" dirty="0"/>
                        <a:t>Housing</a:t>
                      </a:r>
                      <a:r>
                        <a:rPr lang="en-US" sz="1700" baseline="0" dirty="0"/>
                        <a:t> Type</a:t>
                      </a:r>
                      <a:endParaRPr lang="en-US" sz="1700" dirty="0"/>
                    </a:p>
                  </a:txBody>
                  <a:tcPr marL="68580" marR="68580" marT="34290" marB="34290"/>
                </a:tc>
                <a:tc>
                  <a:txBody>
                    <a:bodyPr/>
                    <a:lstStyle/>
                    <a:p>
                      <a:pPr algn="ctr"/>
                      <a:r>
                        <a:rPr lang="en-US" sz="1700" dirty="0"/>
                        <a:t>Market</a:t>
                      </a:r>
                    </a:p>
                    <a:p>
                      <a:pPr algn="ctr"/>
                      <a:r>
                        <a:rPr lang="en-US" sz="1700" dirty="0"/>
                        <a:t>Rent / Price</a:t>
                      </a:r>
                    </a:p>
                  </a:txBody>
                  <a:tcPr marL="68580" marR="68580" marT="34290" marB="34290"/>
                </a:tc>
                <a:tc>
                  <a:txBody>
                    <a:bodyPr/>
                    <a:lstStyle/>
                    <a:p>
                      <a:pPr algn="ctr"/>
                      <a:r>
                        <a:rPr lang="en-US" sz="1700" dirty="0"/>
                        <a:t>Target Affordable</a:t>
                      </a:r>
                    </a:p>
                    <a:p>
                      <a:pPr algn="ctr"/>
                      <a:r>
                        <a:rPr lang="en-US" sz="1700" dirty="0"/>
                        <a:t>Rent / Price</a:t>
                      </a:r>
                    </a:p>
                  </a:txBody>
                  <a:tcPr marL="68580" marR="68580" marT="34290" marB="34290"/>
                </a:tc>
                <a:extLst>
                  <a:ext uri="{0D108BD9-81ED-4DB2-BD59-A6C34878D82A}">
                    <a16:rowId xmlns:a16="http://schemas.microsoft.com/office/drawing/2014/main" val="10000"/>
                  </a:ext>
                </a:extLst>
              </a:tr>
              <a:tr h="822960">
                <a:tc>
                  <a:txBody>
                    <a:bodyPr/>
                    <a:lstStyle/>
                    <a:p>
                      <a:r>
                        <a:rPr lang="en-US" sz="1700" dirty="0"/>
                        <a:t>Rental Apartments</a:t>
                      </a:r>
                    </a:p>
                  </a:txBody>
                  <a:tcPr marL="68580" marR="68580" marT="34290" marB="34290"/>
                </a:tc>
                <a:tc>
                  <a:txBody>
                    <a:bodyPr/>
                    <a:lstStyle/>
                    <a:p>
                      <a:r>
                        <a:rPr lang="en-US" sz="1700" dirty="0">
                          <a:solidFill>
                            <a:schemeClr val="tx1"/>
                          </a:solidFill>
                        </a:rPr>
                        <a:t>1BR</a:t>
                      </a:r>
                      <a:r>
                        <a:rPr lang="en-US" sz="1700" baseline="0" dirty="0">
                          <a:solidFill>
                            <a:schemeClr val="tx1"/>
                          </a:solidFill>
                        </a:rPr>
                        <a:t>      2BR       3BR       older</a:t>
                      </a:r>
                    </a:p>
                    <a:p>
                      <a:r>
                        <a:rPr lang="en-US" sz="1700" baseline="0" dirty="0">
                          <a:solidFill>
                            <a:schemeClr val="tx1"/>
                          </a:solidFill>
                        </a:rPr>
                        <a:t>$650    $700     NA         older</a:t>
                      </a:r>
                      <a:endParaRPr lang="en-US" sz="1700" dirty="0">
                        <a:solidFill>
                          <a:schemeClr val="tx1"/>
                        </a:solidFill>
                      </a:endParaRPr>
                    </a:p>
                    <a:p>
                      <a:r>
                        <a:rPr lang="en-US" sz="1700" dirty="0">
                          <a:solidFill>
                            <a:schemeClr val="tx1"/>
                          </a:solidFill>
                        </a:rPr>
                        <a:t>$925    $1019   $1110   newer</a:t>
                      </a:r>
                    </a:p>
                  </a:txBody>
                  <a:tcPr marL="68580" marR="68580" marT="34290" marB="34290"/>
                </a:tc>
                <a:tc>
                  <a:txBody>
                    <a:bodyPr/>
                    <a:lstStyle/>
                    <a:p>
                      <a:r>
                        <a:rPr lang="en-US" sz="1700" dirty="0"/>
                        <a:t>  Eff     1</a:t>
                      </a:r>
                      <a:r>
                        <a:rPr lang="en-US" sz="1700" baseline="0" dirty="0"/>
                        <a:t>BR    2BR    3BR</a:t>
                      </a:r>
                      <a:endParaRPr lang="en-US" sz="1700" dirty="0"/>
                    </a:p>
                    <a:p>
                      <a:r>
                        <a:rPr lang="en-US" sz="1700" dirty="0"/>
                        <a:t>$636</a:t>
                      </a:r>
                      <a:r>
                        <a:rPr lang="en-US" sz="1700" baseline="0" dirty="0"/>
                        <a:t>   $745  $856   $1175</a:t>
                      </a:r>
                      <a:endParaRPr lang="en-US" sz="1700" dirty="0"/>
                    </a:p>
                  </a:txBody>
                  <a:tcPr marL="68580" marR="68580" marT="34290" marB="34290"/>
                </a:tc>
                <a:extLst>
                  <a:ext uri="{0D108BD9-81ED-4DB2-BD59-A6C34878D82A}">
                    <a16:rowId xmlns:a16="http://schemas.microsoft.com/office/drawing/2014/main" val="10001"/>
                  </a:ext>
                </a:extLst>
              </a:tr>
              <a:tr h="822960">
                <a:tc>
                  <a:txBody>
                    <a:bodyPr/>
                    <a:lstStyle/>
                    <a:p>
                      <a:r>
                        <a:rPr lang="en-US" sz="1700" dirty="0"/>
                        <a:t>Rental Duplexes/ Townhomes</a:t>
                      </a:r>
                    </a:p>
                  </a:txBody>
                  <a:tcPr marL="68580" marR="68580" marT="34290" marB="34290"/>
                </a:tc>
                <a:tc>
                  <a:txBody>
                    <a:bodyPr/>
                    <a:lstStyle/>
                    <a:p>
                      <a:r>
                        <a:rPr lang="en-US" sz="1700" baseline="0" dirty="0">
                          <a:solidFill>
                            <a:schemeClr val="tx1"/>
                          </a:solidFill>
                        </a:rPr>
                        <a:t>2BR         3BR        older</a:t>
                      </a:r>
                    </a:p>
                    <a:p>
                      <a:r>
                        <a:rPr lang="en-US" sz="1700" baseline="0" dirty="0">
                          <a:solidFill>
                            <a:schemeClr val="tx1"/>
                          </a:solidFill>
                        </a:rPr>
                        <a:t>$700       NA          older</a:t>
                      </a:r>
                      <a:endParaRPr lang="en-US" sz="1700" dirty="0">
                        <a:solidFill>
                          <a:schemeClr val="tx1"/>
                        </a:solidFill>
                      </a:endParaRPr>
                    </a:p>
                    <a:p>
                      <a:r>
                        <a:rPr lang="en-US" sz="1700" dirty="0">
                          <a:solidFill>
                            <a:schemeClr val="tx1"/>
                          </a:solidFill>
                        </a:rPr>
                        <a:t>$1019     $1110    newer</a:t>
                      </a:r>
                    </a:p>
                  </a:txBody>
                  <a:tcPr marL="68580" marR="68580" marT="34290" marB="34290"/>
                </a:tc>
                <a:tc>
                  <a:txBody>
                    <a:bodyPr/>
                    <a:lstStyle/>
                    <a:p>
                      <a:endParaRPr lang="en-US" sz="1700" dirty="0"/>
                    </a:p>
                    <a:p>
                      <a:r>
                        <a:rPr lang="en-US" sz="1700" dirty="0"/>
                        <a:t>$750-</a:t>
                      </a:r>
                      <a:r>
                        <a:rPr lang="en-US" sz="1700" baseline="0" dirty="0"/>
                        <a:t> $1236</a:t>
                      </a:r>
                      <a:endParaRPr lang="en-US" sz="1700" dirty="0"/>
                    </a:p>
                  </a:txBody>
                  <a:tcPr marL="68580" marR="68580" marT="34290" marB="34290"/>
                </a:tc>
                <a:extLst>
                  <a:ext uri="{0D108BD9-81ED-4DB2-BD59-A6C34878D82A}">
                    <a16:rowId xmlns:a16="http://schemas.microsoft.com/office/drawing/2014/main" val="10002"/>
                  </a:ext>
                </a:extLst>
              </a:tr>
              <a:tr h="822960">
                <a:tc>
                  <a:txBody>
                    <a:bodyPr/>
                    <a:lstStyle/>
                    <a:p>
                      <a:r>
                        <a:rPr lang="en-US" sz="1700" dirty="0"/>
                        <a:t>For Sale</a:t>
                      </a:r>
                    </a:p>
                  </a:txBody>
                  <a:tcPr marL="68580" marR="68580" marT="34290" marB="34290"/>
                </a:tc>
                <a:tc>
                  <a:txBody>
                    <a:bodyPr/>
                    <a:lstStyle/>
                    <a:p>
                      <a:r>
                        <a:rPr lang="en-US" sz="1700" dirty="0"/>
                        <a:t>$200 </a:t>
                      </a:r>
                      <a:r>
                        <a:rPr lang="en-US" sz="1700" dirty="0" err="1"/>
                        <a:t>psf</a:t>
                      </a:r>
                      <a:r>
                        <a:rPr lang="en-US" sz="1700" dirty="0"/>
                        <a:t>  (newer)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700" baseline="0" dirty="0"/>
                        <a:t>$151-$170 </a:t>
                      </a:r>
                      <a:r>
                        <a:rPr lang="en-US" sz="1700" baseline="0" dirty="0" err="1"/>
                        <a:t>psf</a:t>
                      </a:r>
                      <a:r>
                        <a:rPr lang="en-US" sz="1700" baseline="0" dirty="0"/>
                        <a:t> (older)</a:t>
                      </a:r>
                      <a:endParaRPr lang="en-US" sz="1700" dirty="0"/>
                    </a:p>
                    <a:p>
                      <a:r>
                        <a:rPr lang="en-US" sz="1700" dirty="0">
                          <a:solidFill>
                            <a:srgbClr val="FF0000"/>
                          </a:solidFill>
                        </a:rPr>
                        <a:t>$200,000</a:t>
                      </a:r>
                      <a:r>
                        <a:rPr lang="en-US" sz="1700" baseline="0" dirty="0">
                          <a:solidFill>
                            <a:srgbClr val="FF0000"/>
                          </a:solidFill>
                        </a:rPr>
                        <a:t> for 1,000 </a:t>
                      </a:r>
                      <a:r>
                        <a:rPr lang="en-US" sz="1700" baseline="0" dirty="0" err="1">
                          <a:solidFill>
                            <a:srgbClr val="FF0000"/>
                          </a:solidFill>
                        </a:rPr>
                        <a:t>s.f.</a:t>
                      </a:r>
                      <a:r>
                        <a:rPr lang="en-US" sz="1700" baseline="0" dirty="0">
                          <a:solidFill>
                            <a:srgbClr val="FF0000"/>
                          </a:solidFill>
                        </a:rPr>
                        <a:t> (newer)</a:t>
                      </a:r>
                    </a:p>
                  </a:txBody>
                  <a:tcPr marL="68580" marR="68580" marT="34290" marB="34290"/>
                </a:tc>
                <a:tc>
                  <a:txBody>
                    <a:bodyPr/>
                    <a:lstStyle/>
                    <a:p>
                      <a:r>
                        <a:rPr lang="en-US" sz="1700" dirty="0"/>
                        <a:t>$115-135 </a:t>
                      </a:r>
                      <a:r>
                        <a:rPr lang="en-US" sz="1700" dirty="0" err="1"/>
                        <a:t>psf</a:t>
                      </a:r>
                      <a:r>
                        <a:rPr lang="en-US" sz="1700" dirty="0"/>
                        <a:t>   (new)</a:t>
                      </a:r>
                    </a:p>
                    <a:p>
                      <a:r>
                        <a:rPr lang="en-US" sz="1700" dirty="0">
                          <a:solidFill>
                            <a:srgbClr val="FF0000"/>
                          </a:solidFill>
                        </a:rPr>
                        <a:t>$135,000 for 1,000</a:t>
                      </a:r>
                      <a:r>
                        <a:rPr lang="en-US" sz="1700" baseline="0" dirty="0">
                          <a:solidFill>
                            <a:srgbClr val="FF0000"/>
                          </a:solidFill>
                        </a:rPr>
                        <a:t> </a:t>
                      </a:r>
                      <a:r>
                        <a:rPr lang="en-US" sz="1700" baseline="0" dirty="0" err="1">
                          <a:solidFill>
                            <a:srgbClr val="FF0000"/>
                          </a:solidFill>
                        </a:rPr>
                        <a:t>s.f.</a:t>
                      </a:r>
                      <a:endParaRPr lang="en-US" sz="1700" dirty="0">
                        <a:solidFill>
                          <a:srgbClr val="FF0000"/>
                        </a:solidFill>
                      </a:endParaRPr>
                    </a:p>
                  </a:txBody>
                  <a:tcPr marL="68580" marR="68580" marT="34290" marB="34290"/>
                </a:tc>
                <a:extLst>
                  <a:ext uri="{0D108BD9-81ED-4DB2-BD59-A6C34878D82A}">
                    <a16:rowId xmlns:a16="http://schemas.microsoft.com/office/drawing/2014/main" val="10003"/>
                  </a:ext>
                </a:extLst>
              </a:tr>
            </a:tbl>
          </a:graphicData>
        </a:graphic>
      </p:graphicFrame>
      <p:sp>
        <p:nvSpPr>
          <p:cNvPr id="6" name="TextBox 5"/>
          <p:cNvSpPr txBox="1"/>
          <p:nvPr/>
        </p:nvSpPr>
        <p:spPr>
          <a:xfrm>
            <a:off x="1888516" y="530929"/>
            <a:ext cx="5174686" cy="1200329"/>
          </a:xfrm>
          <a:prstGeom prst="rect">
            <a:avLst/>
          </a:prstGeom>
          <a:noFill/>
        </p:spPr>
        <p:txBody>
          <a:bodyPr wrap="none" rtlCol="0">
            <a:spAutoFit/>
          </a:bodyPr>
          <a:lstStyle/>
          <a:p>
            <a:pPr algn="ctr"/>
            <a:r>
              <a:rPr lang="en-US" sz="3600" dirty="0"/>
              <a:t>Bridging the Gap between </a:t>
            </a:r>
          </a:p>
          <a:p>
            <a:pPr algn="ctr"/>
            <a:r>
              <a:rPr lang="en-US" sz="3600" dirty="0"/>
              <a:t>Income and Housing Costs</a:t>
            </a:r>
          </a:p>
        </p:txBody>
      </p:sp>
    </p:spTree>
    <p:extLst>
      <p:ext uri="{BB962C8B-B14F-4D97-AF65-F5344CB8AC3E}">
        <p14:creationId xmlns:p14="http://schemas.microsoft.com/office/powerpoint/2010/main" val="30386741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extBox 2"/>
          <p:cNvSpPr txBox="1"/>
          <p:nvPr/>
        </p:nvSpPr>
        <p:spPr>
          <a:xfrm>
            <a:off x="6730738" y="5516002"/>
            <a:ext cx="2130007" cy="461665"/>
          </a:xfrm>
          <a:prstGeom prst="rect">
            <a:avLst/>
          </a:prstGeom>
          <a:noFill/>
        </p:spPr>
        <p:txBody>
          <a:bodyPr wrap="none" rtlCol="0">
            <a:spAutoFit/>
          </a:bodyPr>
          <a:lstStyle/>
          <a:p>
            <a:r>
              <a:rPr lang="en-US" sz="1200" dirty="0"/>
              <a:t>*Texas A&amp;M Real Estate Center</a:t>
            </a:r>
          </a:p>
          <a:p>
            <a:r>
              <a:rPr lang="en-US" sz="1200" dirty="0"/>
              <a:t>**Zillow</a:t>
            </a:r>
          </a:p>
        </p:txBody>
      </p:sp>
      <p:pic>
        <p:nvPicPr>
          <p:cNvPr id="6" name="Content Placeholder 3"/>
          <p:cNvPicPr>
            <a:picLocks noChangeAspect="1"/>
          </p:cNvPicPr>
          <p:nvPr/>
        </p:nvPicPr>
        <p:blipFill rotWithShape="1">
          <a:blip r:embed="rId2"/>
          <a:srcRect l="2416" t="17553" r="4014" b="17131"/>
          <a:stretch/>
        </p:blipFill>
        <p:spPr>
          <a:xfrm>
            <a:off x="842748" y="4157882"/>
            <a:ext cx="7585280" cy="1325961"/>
          </a:xfrm>
          <a:prstGeom prst="rect">
            <a:avLst/>
          </a:prstGeom>
        </p:spPr>
      </p:pic>
      <p:graphicFrame>
        <p:nvGraphicFramePr>
          <p:cNvPr id="7" name="Table 6"/>
          <p:cNvGraphicFramePr>
            <a:graphicFrameLocks noGrp="1"/>
          </p:cNvGraphicFramePr>
          <p:nvPr>
            <p:extLst/>
          </p:nvPr>
        </p:nvGraphicFramePr>
        <p:xfrm>
          <a:off x="842748" y="3782824"/>
          <a:ext cx="7585280" cy="342900"/>
        </p:xfrm>
        <a:graphic>
          <a:graphicData uri="http://schemas.openxmlformats.org/drawingml/2006/table">
            <a:tbl>
              <a:tblPr firstRow="1" bandRow="1">
                <a:tableStyleId>{5C22544A-7EE6-4342-B048-85BDC9FD1C3A}</a:tableStyleId>
              </a:tblPr>
              <a:tblGrid>
                <a:gridCol w="7585280">
                  <a:extLst>
                    <a:ext uri="{9D8B030D-6E8A-4147-A177-3AD203B41FA5}">
                      <a16:colId xmlns:a16="http://schemas.microsoft.com/office/drawing/2014/main" val="20000"/>
                    </a:ext>
                  </a:extLst>
                </a:gridCol>
              </a:tblGrid>
              <a:tr h="342900">
                <a:tc>
                  <a:txBody>
                    <a:bodyPr/>
                    <a:lstStyle/>
                    <a:p>
                      <a:pPr marL="0" algn="ctr" defTabSz="914400" rtl="0" eaLnBrk="1" latinLnBrk="0" hangingPunct="1"/>
                      <a:r>
                        <a:rPr lang="en-US" sz="1800" b="1" kern="1200" dirty="0">
                          <a:solidFill>
                            <a:schemeClr val="lt1"/>
                          </a:solidFill>
                          <a:latin typeface="+mn-lt"/>
                          <a:ea typeface="+mn-ea"/>
                          <a:cs typeface="+mn-cs"/>
                        </a:rPr>
                        <a:t>HUD Fair</a:t>
                      </a:r>
                      <a:r>
                        <a:rPr lang="en-US" sz="1800" b="1" kern="1200" baseline="0" dirty="0">
                          <a:solidFill>
                            <a:schemeClr val="lt1"/>
                          </a:solidFill>
                          <a:latin typeface="+mn-lt"/>
                          <a:ea typeface="+mn-ea"/>
                          <a:cs typeface="+mn-cs"/>
                        </a:rPr>
                        <a:t> Market Rent</a:t>
                      </a:r>
                      <a:endParaRPr lang="en-US" sz="1800" b="1" kern="1200" dirty="0">
                        <a:solidFill>
                          <a:schemeClr val="lt1"/>
                        </a:solidFill>
                        <a:latin typeface="+mn-lt"/>
                        <a:ea typeface="+mn-ea"/>
                        <a:cs typeface="+mn-cs"/>
                      </a:endParaRPr>
                    </a:p>
                  </a:txBody>
                  <a:tcPr marL="68580" marR="68580" marT="34290" marB="34290">
                    <a:solidFill>
                      <a:schemeClr val="accent2">
                        <a:lumMod val="75000"/>
                      </a:schemeClr>
                    </a:solidFill>
                  </a:tcPr>
                </a:tc>
                <a:extLst>
                  <a:ext uri="{0D108BD9-81ED-4DB2-BD59-A6C34878D82A}">
                    <a16:rowId xmlns:a16="http://schemas.microsoft.com/office/drawing/2014/main" val="10000"/>
                  </a:ext>
                </a:extLst>
              </a:tr>
            </a:tbl>
          </a:graphicData>
        </a:graphic>
      </p:graphicFrame>
      <p:graphicFrame>
        <p:nvGraphicFramePr>
          <p:cNvPr id="8" name="Content Placeholder 4"/>
          <p:cNvGraphicFramePr>
            <a:graphicFrameLocks/>
          </p:cNvGraphicFramePr>
          <p:nvPr>
            <p:extLst/>
          </p:nvPr>
        </p:nvGraphicFramePr>
        <p:xfrm>
          <a:off x="1015279" y="1266244"/>
          <a:ext cx="7240218" cy="2320585"/>
        </p:xfrm>
        <a:graphic>
          <a:graphicData uri="http://schemas.openxmlformats.org/drawingml/2006/table">
            <a:tbl>
              <a:tblPr firstRow="1" bandRow="1">
                <a:tableStyleId>{5C22544A-7EE6-4342-B048-85BDC9FD1C3A}</a:tableStyleId>
              </a:tblPr>
              <a:tblGrid>
                <a:gridCol w="5443838">
                  <a:extLst>
                    <a:ext uri="{9D8B030D-6E8A-4147-A177-3AD203B41FA5}">
                      <a16:colId xmlns:a16="http://schemas.microsoft.com/office/drawing/2014/main" val="20000"/>
                    </a:ext>
                  </a:extLst>
                </a:gridCol>
                <a:gridCol w="1796380">
                  <a:extLst>
                    <a:ext uri="{9D8B030D-6E8A-4147-A177-3AD203B41FA5}">
                      <a16:colId xmlns:a16="http://schemas.microsoft.com/office/drawing/2014/main" val="20001"/>
                    </a:ext>
                  </a:extLst>
                </a:gridCol>
              </a:tblGrid>
              <a:tr h="380437">
                <a:tc>
                  <a:txBody>
                    <a:bodyPr/>
                    <a:lstStyle/>
                    <a:p>
                      <a:pPr algn="ctr"/>
                      <a:r>
                        <a:rPr lang="en-US" sz="1800" dirty="0"/>
                        <a:t>Market Rents</a:t>
                      </a:r>
                      <a:r>
                        <a:rPr lang="en-US" sz="1800" baseline="0" dirty="0"/>
                        <a:t> &amp; Values</a:t>
                      </a:r>
                      <a:endParaRPr lang="en-US" sz="1800" dirty="0"/>
                    </a:p>
                  </a:txBody>
                  <a:tcPr marL="68580" marR="68580" marT="34290" marB="34290"/>
                </a:tc>
                <a:tc>
                  <a:txBody>
                    <a:bodyPr/>
                    <a:lstStyle/>
                    <a:p>
                      <a:endParaRPr lang="en-US" sz="1400" dirty="0"/>
                    </a:p>
                  </a:txBody>
                  <a:tcPr marL="68580" marR="68580" marT="34290" marB="34290"/>
                </a:tc>
                <a:extLst>
                  <a:ext uri="{0D108BD9-81ED-4DB2-BD59-A6C34878D82A}">
                    <a16:rowId xmlns:a16="http://schemas.microsoft.com/office/drawing/2014/main" val="10000"/>
                  </a:ext>
                </a:extLst>
              </a:tr>
              <a:tr h="338352">
                <a:tc>
                  <a:txBody>
                    <a:bodyPr/>
                    <a:lstStyle/>
                    <a:p>
                      <a:r>
                        <a:rPr lang="en-US" sz="1700" baseline="0" dirty="0"/>
                        <a:t>Median Pre-storm Home Value</a:t>
                      </a:r>
                      <a:endParaRPr lang="en-US" sz="1700" dirty="0"/>
                    </a:p>
                  </a:txBody>
                  <a:tcPr marL="68580" marR="68580" marT="34290" marB="34290"/>
                </a:tc>
                <a:tc>
                  <a:txBody>
                    <a:bodyPr/>
                    <a:lstStyle/>
                    <a:p>
                      <a:r>
                        <a:rPr lang="en-US" sz="1700" dirty="0">
                          <a:solidFill>
                            <a:schemeClr val="tx1"/>
                          </a:solidFill>
                        </a:rPr>
                        <a:t>$253,000*</a:t>
                      </a:r>
                    </a:p>
                  </a:txBody>
                  <a:tcPr marL="68580" marR="68580" marT="34290" marB="34290"/>
                </a:tc>
                <a:extLst>
                  <a:ext uri="{0D108BD9-81ED-4DB2-BD59-A6C34878D82A}">
                    <a16:rowId xmlns:a16="http://schemas.microsoft.com/office/drawing/2014/main" val="10005"/>
                  </a:ext>
                </a:extLst>
              </a:tr>
              <a:tr h="338352">
                <a:tc>
                  <a:txBody>
                    <a:bodyPr/>
                    <a:lstStyle/>
                    <a:p>
                      <a:r>
                        <a:rPr lang="en-US" sz="1700" dirty="0"/>
                        <a:t>Median 2 bedroom rent</a:t>
                      </a:r>
                    </a:p>
                  </a:txBody>
                  <a:tcPr marL="68580" marR="68580" marT="34290" marB="34290"/>
                </a:tc>
                <a:tc>
                  <a:txBody>
                    <a:bodyPr/>
                    <a:lstStyle/>
                    <a:p>
                      <a:r>
                        <a:rPr lang="en-US" sz="1700" dirty="0">
                          <a:solidFill>
                            <a:schemeClr val="tx1"/>
                          </a:solidFill>
                        </a:rPr>
                        <a:t>$1132**</a:t>
                      </a:r>
                    </a:p>
                  </a:txBody>
                  <a:tcPr marL="68580" marR="68580" marT="34290" marB="34290"/>
                </a:tc>
                <a:extLst>
                  <a:ext uri="{0D108BD9-81ED-4DB2-BD59-A6C34878D82A}">
                    <a16:rowId xmlns:a16="http://schemas.microsoft.com/office/drawing/2014/main" val="10006"/>
                  </a:ext>
                </a:extLst>
              </a:tr>
              <a:tr h="385654">
                <a:tc>
                  <a:txBody>
                    <a:bodyPr/>
                    <a:lstStyle/>
                    <a:p>
                      <a:r>
                        <a:rPr lang="en-US" sz="1700" dirty="0"/>
                        <a:t>Owners &amp; Renters Spending &gt;30%</a:t>
                      </a:r>
                      <a:r>
                        <a:rPr lang="en-US" sz="1700" baseline="0" dirty="0"/>
                        <a:t> of their Income on Housing</a:t>
                      </a:r>
                      <a:endParaRPr lang="en-US" sz="1700" dirty="0"/>
                    </a:p>
                  </a:txBody>
                  <a:tcPr marL="68580" marR="68580" marT="34290" marB="34290"/>
                </a:tc>
                <a:tc>
                  <a:txBody>
                    <a:bodyPr/>
                    <a:lstStyle/>
                    <a:p>
                      <a:r>
                        <a:rPr lang="en-US" sz="1700" dirty="0">
                          <a:solidFill>
                            <a:schemeClr val="tx1"/>
                          </a:solidFill>
                        </a:rPr>
                        <a:t>30%</a:t>
                      </a:r>
                    </a:p>
                  </a:txBody>
                  <a:tcPr marL="68580" marR="68580" marT="34290" marB="34290"/>
                </a:tc>
                <a:extLst>
                  <a:ext uri="{0D108BD9-81ED-4DB2-BD59-A6C34878D82A}">
                    <a16:rowId xmlns:a16="http://schemas.microsoft.com/office/drawing/2014/main" val="10003"/>
                  </a:ext>
                </a:extLst>
              </a:tr>
              <a:tr h="338352">
                <a:tc>
                  <a:txBody>
                    <a:bodyPr/>
                    <a:lstStyle/>
                    <a:p>
                      <a:r>
                        <a:rPr lang="en-US" sz="1700" dirty="0"/>
                        <a:t>%</a:t>
                      </a:r>
                      <a:r>
                        <a:rPr lang="en-US" sz="1700" baseline="0" dirty="0"/>
                        <a:t> of Low Income – Renters</a:t>
                      </a:r>
                      <a:endParaRPr lang="en-US" sz="1700" dirty="0"/>
                    </a:p>
                  </a:txBody>
                  <a:tcPr marL="68580" marR="68580" marT="34290" marB="34290"/>
                </a:tc>
                <a:tc>
                  <a:txBody>
                    <a:bodyPr/>
                    <a:lstStyle/>
                    <a:p>
                      <a:r>
                        <a:rPr lang="en-US" sz="1700" dirty="0">
                          <a:solidFill>
                            <a:schemeClr val="tx1"/>
                          </a:solidFill>
                        </a:rPr>
                        <a:t>32%</a:t>
                      </a:r>
                    </a:p>
                  </a:txBody>
                  <a:tcPr marL="68580" marR="68580" marT="34290" marB="34290"/>
                </a:tc>
                <a:extLst>
                  <a:ext uri="{0D108BD9-81ED-4DB2-BD59-A6C34878D82A}">
                    <a16:rowId xmlns:a16="http://schemas.microsoft.com/office/drawing/2014/main" val="10004"/>
                  </a:ext>
                </a:extLst>
              </a:tr>
              <a:tr h="338352">
                <a:tc>
                  <a:txBody>
                    <a:bodyPr/>
                    <a:lstStyle/>
                    <a:p>
                      <a:r>
                        <a:rPr lang="en-US" sz="1700" dirty="0"/>
                        <a:t>% of</a:t>
                      </a:r>
                      <a:r>
                        <a:rPr lang="en-US" sz="1700" baseline="0" dirty="0"/>
                        <a:t> Low Income  - Owners</a:t>
                      </a:r>
                      <a:endParaRPr lang="en-US" sz="1700" dirty="0"/>
                    </a:p>
                  </a:txBody>
                  <a:tcPr marL="68580" marR="68580" marT="34290" marB="34290"/>
                </a:tc>
                <a:tc>
                  <a:txBody>
                    <a:bodyPr/>
                    <a:lstStyle/>
                    <a:p>
                      <a:r>
                        <a:rPr lang="en-US" sz="1700" dirty="0">
                          <a:solidFill>
                            <a:schemeClr val="tx1"/>
                          </a:solidFill>
                        </a:rPr>
                        <a:t>68%</a:t>
                      </a:r>
                    </a:p>
                  </a:txBody>
                  <a:tcPr marL="68580" marR="68580" marT="34290" marB="34290"/>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10011448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400050" y="129380"/>
            <a:ext cx="7886700" cy="1325563"/>
          </a:xfrm>
        </p:spPr>
        <p:txBody>
          <a:bodyPr/>
          <a:lstStyle/>
          <a:p>
            <a:r>
              <a:rPr lang="en-US" b="1" dirty="0"/>
              <a:t>Housing Goals – Initial Estimates</a:t>
            </a:r>
          </a:p>
        </p:txBody>
      </p:sp>
      <p:sp>
        <p:nvSpPr>
          <p:cNvPr id="3" name="Content Placeholder 2"/>
          <p:cNvSpPr>
            <a:spLocks noGrp="1"/>
          </p:cNvSpPr>
          <p:nvPr>
            <p:ph sz="half" idx="1"/>
          </p:nvPr>
        </p:nvSpPr>
        <p:spPr>
          <a:xfrm>
            <a:off x="190500" y="1454943"/>
            <a:ext cx="8924925" cy="3645695"/>
          </a:xfrm>
        </p:spPr>
        <p:txBody>
          <a:bodyPr>
            <a:noAutofit/>
          </a:bodyPr>
          <a:lstStyle/>
          <a:p>
            <a:r>
              <a:rPr lang="en-US" sz="2400" dirty="0"/>
              <a:t>Repair/rebuild 3,150 single family units</a:t>
            </a:r>
          </a:p>
          <a:p>
            <a:pPr lvl="1"/>
            <a:r>
              <a:rPr lang="en-US" sz="2000" dirty="0"/>
              <a:t>Reflects units with 50% or more damage done including MHUs</a:t>
            </a:r>
          </a:p>
          <a:p>
            <a:endParaRPr lang="en-US" sz="2000" dirty="0"/>
          </a:p>
          <a:p>
            <a:r>
              <a:rPr lang="en-US" sz="2400" dirty="0"/>
              <a:t>Repair/rebuild 565 multifamily units</a:t>
            </a:r>
          </a:p>
          <a:p>
            <a:pPr lvl="1"/>
            <a:endParaRPr lang="en-US" sz="2000" dirty="0"/>
          </a:p>
          <a:p>
            <a:r>
              <a:rPr lang="en-US" sz="2400" dirty="0"/>
              <a:t>Add 200-300 units of affordable housing</a:t>
            </a:r>
          </a:p>
          <a:p>
            <a:pPr lvl="1"/>
            <a:r>
              <a:rPr lang="en-US" sz="2000" dirty="0"/>
              <a:t>Enough to house 10% of low income ($35,000/year)  households</a:t>
            </a:r>
          </a:p>
          <a:p>
            <a:endParaRPr lang="en-US" sz="2400" dirty="0"/>
          </a:p>
          <a:p>
            <a:r>
              <a:rPr lang="en-US" sz="2400" dirty="0"/>
              <a:t>Where feasible, replace units with duplexes, triplexes, </a:t>
            </a:r>
            <a:r>
              <a:rPr lang="en-US" sz="2400" dirty="0" err="1"/>
              <a:t>quadplexes</a:t>
            </a:r>
            <a:r>
              <a:rPr lang="en-US" sz="2400" dirty="0"/>
              <a:t> to facilitate affordability</a:t>
            </a:r>
          </a:p>
          <a:p>
            <a:endParaRPr lang="en-US" sz="2400" dirty="0"/>
          </a:p>
          <a:p>
            <a:r>
              <a:rPr lang="en-US" sz="2400" dirty="0"/>
              <a:t>Engage &amp; partner with residents, public, private sectors, non-profits</a:t>
            </a:r>
          </a:p>
          <a:p>
            <a:endParaRPr lang="en-US" sz="2400" dirty="0"/>
          </a:p>
        </p:txBody>
      </p:sp>
    </p:spTree>
    <p:extLst>
      <p:ext uri="{BB962C8B-B14F-4D97-AF65-F5344CB8AC3E}">
        <p14:creationId xmlns:p14="http://schemas.microsoft.com/office/powerpoint/2010/main" val="37426905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cxnSp>
        <p:nvCxnSpPr>
          <p:cNvPr id="20" name="Straight Connector 19"/>
          <p:cNvCxnSpPr>
            <a:stCxn id="21" idx="1"/>
          </p:cNvCxnSpPr>
          <p:nvPr/>
        </p:nvCxnSpPr>
        <p:spPr>
          <a:xfrm flipV="1">
            <a:off x="4201813" y="3701032"/>
            <a:ext cx="3009208" cy="1"/>
          </a:xfrm>
          <a:prstGeom prst="line">
            <a:avLst/>
          </a:prstGeom>
          <a:ln w="31750">
            <a:solidFill>
              <a:schemeClr val="tx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372763" y="894273"/>
            <a:ext cx="7886700" cy="994172"/>
          </a:xfrm>
        </p:spPr>
        <p:txBody>
          <a:bodyPr>
            <a:normAutofit/>
          </a:bodyPr>
          <a:lstStyle/>
          <a:p>
            <a:r>
              <a:rPr lang="en-US" sz="2700" b="1" i="1" dirty="0"/>
              <a:t>Current Process</a:t>
            </a:r>
          </a:p>
        </p:txBody>
      </p:sp>
      <p:sp>
        <p:nvSpPr>
          <p:cNvPr id="5" name="Right Brace 4"/>
          <p:cNvSpPr/>
          <p:nvPr/>
        </p:nvSpPr>
        <p:spPr>
          <a:xfrm rot="10800000">
            <a:off x="2372537" y="1800225"/>
            <a:ext cx="480060" cy="3801616"/>
          </a:xfrm>
          <a:prstGeom prst="rightBrace">
            <a:avLst>
              <a:gd name="adj1" fmla="val 0"/>
              <a:gd name="adj2" fmla="val 50000"/>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6" name="Rounded Rectangle 5"/>
          <p:cNvSpPr/>
          <p:nvPr/>
        </p:nvSpPr>
        <p:spPr>
          <a:xfrm>
            <a:off x="2879896" y="1863907"/>
            <a:ext cx="846016" cy="491996"/>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200" b="1" dirty="0">
                <a:solidFill>
                  <a:schemeClr val="tx1"/>
                </a:solidFill>
              </a:rPr>
              <a:t>Direct Housing</a:t>
            </a:r>
          </a:p>
        </p:txBody>
      </p:sp>
      <p:sp>
        <p:nvSpPr>
          <p:cNvPr id="7" name="Rounded Rectangle 6"/>
          <p:cNvSpPr/>
          <p:nvPr/>
        </p:nvSpPr>
        <p:spPr>
          <a:xfrm>
            <a:off x="2893398" y="2458828"/>
            <a:ext cx="832514" cy="515145"/>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200" b="1" dirty="0">
                <a:solidFill>
                  <a:schemeClr val="tx1"/>
                </a:solidFill>
              </a:rPr>
              <a:t>MF Lease &amp; Repair</a:t>
            </a:r>
          </a:p>
        </p:txBody>
      </p:sp>
      <p:sp>
        <p:nvSpPr>
          <p:cNvPr id="8" name="Rounded Rectangle 7"/>
          <p:cNvSpPr/>
          <p:nvPr/>
        </p:nvSpPr>
        <p:spPr>
          <a:xfrm>
            <a:off x="2893398" y="3096229"/>
            <a:ext cx="835778" cy="551261"/>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200" b="1" dirty="0">
                <a:solidFill>
                  <a:schemeClr val="tx1"/>
                </a:solidFill>
              </a:rPr>
              <a:t>Small Repair Program</a:t>
            </a:r>
          </a:p>
        </p:txBody>
      </p:sp>
      <p:sp>
        <p:nvSpPr>
          <p:cNvPr id="9" name="Rounded Rectangle 8"/>
          <p:cNvSpPr/>
          <p:nvPr/>
        </p:nvSpPr>
        <p:spPr>
          <a:xfrm>
            <a:off x="2870357" y="3761008"/>
            <a:ext cx="843843" cy="51811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200" b="1" dirty="0">
                <a:solidFill>
                  <a:schemeClr val="tx1"/>
                </a:solidFill>
              </a:rPr>
              <a:t>PREP Repair Program</a:t>
            </a:r>
          </a:p>
        </p:txBody>
      </p:sp>
      <p:sp>
        <p:nvSpPr>
          <p:cNvPr id="10" name="Rounded Rectangle 9"/>
          <p:cNvSpPr/>
          <p:nvPr/>
        </p:nvSpPr>
        <p:spPr>
          <a:xfrm>
            <a:off x="2893398" y="4407694"/>
            <a:ext cx="858002" cy="496598"/>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200" b="1" dirty="0">
                <a:solidFill>
                  <a:schemeClr val="tx1"/>
                </a:solidFill>
              </a:rPr>
              <a:t>MHUs &amp; Trailers</a:t>
            </a:r>
          </a:p>
        </p:txBody>
      </p:sp>
      <p:sp>
        <p:nvSpPr>
          <p:cNvPr id="11" name="Oval 10"/>
          <p:cNvSpPr/>
          <p:nvPr/>
        </p:nvSpPr>
        <p:spPr>
          <a:xfrm>
            <a:off x="625522" y="3208485"/>
            <a:ext cx="1664252" cy="953303"/>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dirty="0">
                <a:solidFill>
                  <a:schemeClr val="tx1"/>
                </a:solidFill>
              </a:rPr>
              <a:t>FEMA Assigns  Direct Housing Option to Recipient </a:t>
            </a:r>
          </a:p>
        </p:txBody>
      </p:sp>
      <p:sp>
        <p:nvSpPr>
          <p:cNvPr id="12" name="Rounded Rectangle 11"/>
          <p:cNvSpPr/>
          <p:nvPr/>
        </p:nvSpPr>
        <p:spPr>
          <a:xfrm>
            <a:off x="6853833" y="3050780"/>
            <a:ext cx="1704380" cy="114206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a:solidFill>
                  <a:schemeClr val="tx1"/>
                </a:solidFill>
              </a:rPr>
              <a:t>Housing recipient finds housing on their own; possibly in Aransas County or somewhere else</a:t>
            </a:r>
          </a:p>
        </p:txBody>
      </p:sp>
      <p:sp>
        <p:nvSpPr>
          <p:cNvPr id="17" name="Rounded Rectangle 16"/>
          <p:cNvSpPr/>
          <p:nvPr/>
        </p:nvSpPr>
        <p:spPr>
          <a:xfrm>
            <a:off x="2893398" y="5030230"/>
            <a:ext cx="858002" cy="509812"/>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1200" b="1" dirty="0">
                <a:solidFill>
                  <a:schemeClr val="tx1"/>
                </a:solidFill>
              </a:rPr>
              <a:t>SBA Loans -Owner Repair</a:t>
            </a:r>
          </a:p>
        </p:txBody>
      </p:sp>
      <p:sp>
        <p:nvSpPr>
          <p:cNvPr id="21" name="Right Brace 20"/>
          <p:cNvSpPr/>
          <p:nvPr/>
        </p:nvSpPr>
        <p:spPr>
          <a:xfrm>
            <a:off x="3721753" y="1800225"/>
            <a:ext cx="480060" cy="3801616"/>
          </a:xfrm>
          <a:prstGeom prst="rightBrace">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22" name="Rounded Rectangle 21"/>
          <p:cNvSpPr/>
          <p:nvPr/>
        </p:nvSpPr>
        <p:spPr>
          <a:xfrm>
            <a:off x="4881698" y="4192843"/>
            <a:ext cx="834271" cy="7585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3" name="Rectangle 22"/>
          <p:cNvSpPr/>
          <p:nvPr/>
        </p:nvSpPr>
        <p:spPr>
          <a:xfrm>
            <a:off x="4583408" y="4270996"/>
            <a:ext cx="1387842" cy="646331"/>
          </a:xfrm>
          <a:prstGeom prst="rect">
            <a:avLst/>
          </a:prstGeom>
        </p:spPr>
        <p:txBody>
          <a:bodyPr wrap="square">
            <a:spAutoFit/>
          </a:bodyPr>
          <a:lstStyle/>
          <a:p>
            <a:pPr algn="ctr"/>
            <a:r>
              <a:rPr lang="en-US" sz="1200" b="1" dirty="0"/>
              <a:t>CBDRG*</a:t>
            </a:r>
          </a:p>
          <a:p>
            <a:pPr algn="ctr"/>
            <a:r>
              <a:rPr lang="en-US" sz="1200" b="1" dirty="0"/>
              <a:t> Case</a:t>
            </a:r>
          </a:p>
          <a:p>
            <a:pPr algn="ctr"/>
            <a:r>
              <a:rPr lang="en-US" sz="1200" b="1" dirty="0"/>
              <a:t> Managers </a:t>
            </a:r>
          </a:p>
        </p:txBody>
      </p:sp>
      <p:sp>
        <p:nvSpPr>
          <p:cNvPr id="24" name="TextBox 23"/>
          <p:cNvSpPr txBox="1"/>
          <p:nvPr/>
        </p:nvSpPr>
        <p:spPr>
          <a:xfrm>
            <a:off x="3994153" y="3472782"/>
            <a:ext cx="2859680" cy="461665"/>
          </a:xfrm>
          <a:prstGeom prst="rect">
            <a:avLst/>
          </a:prstGeom>
          <a:noFill/>
        </p:spPr>
        <p:txBody>
          <a:bodyPr wrap="square" rtlCol="0">
            <a:spAutoFit/>
          </a:bodyPr>
          <a:lstStyle/>
          <a:p>
            <a:pPr algn="ctr"/>
            <a:r>
              <a:rPr lang="en-US" sz="1200" b="1" dirty="0">
                <a:solidFill>
                  <a:srgbClr val="FF0000"/>
                </a:solidFill>
              </a:rPr>
              <a:t>Disconnect</a:t>
            </a:r>
          </a:p>
          <a:p>
            <a:pPr algn="ctr"/>
            <a:r>
              <a:rPr lang="en-US" sz="1200" b="1" dirty="0">
                <a:solidFill>
                  <a:srgbClr val="FF0000"/>
                </a:solidFill>
              </a:rPr>
              <a:t>Communicate &amp; facilitate housing options</a:t>
            </a:r>
          </a:p>
        </p:txBody>
      </p:sp>
      <p:sp>
        <p:nvSpPr>
          <p:cNvPr id="25" name="TextBox 24"/>
          <p:cNvSpPr txBox="1"/>
          <p:nvPr/>
        </p:nvSpPr>
        <p:spPr>
          <a:xfrm>
            <a:off x="6129605" y="5463341"/>
            <a:ext cx="2952411" cy="300082"/>
          </a:xfrm>
          <a:prstGeom prst="rect">
            <a:avLst/>
          </a:prstGeom>
          <a:noFill/>
        </p:spPr>
        <p:txBody>
          <a:bodyPr wrap="none" rtlCol="0">
            <a:spAutoFit/>
          </a:bodyPr>
          <a:lstStyle/>
          <a:p>
            <a:r>
              <a:rPr lang="en-US" sz="1350" dirty="0"/>
              <a:t>*Coastal Bend Disaster Recovery Group</a:t>
            </a:r>
          </a:p>
        </p:txBody>
      </p:sp>
      <p:sp>
        <p:nvSpPr>
          <p:cNvPr id="4" name="TextBox 3"/>
          <p:cNvSpPr txBox="1"/>
          <p:nvPr/>
        </p:nvSpPr>
        <p:spPr>
          <a:xfrm rot="5400000">
            <a:off x="5149481" y="3839052"/>
            <a:ext cx="338554" cy="461665"/>
          </a:xfrm>
          <a:prstGeom prst="rect">
            <a:avLst/>
          </a:prstGeom>
          <a:noFill/>
        </p:spPr>
        <p:txBody>
          <a:bodyPr wrap="none" rtlCol="0">
            <a:spAutoFit/>
          </a:bodyPr>
          <a:lstStyle/>
          <a:p>
            <a:r>
              <a:rPr lang="en-US" sz="2400" dirty="0"/>
              <a:t>&lt;</a:t>
            </a:r>
          </a:p>
        </p:txBody>
      </p:sp>
      <p:sp>
        <p:nvSpPr>
          <p:cNvPr id="26" name="TextBox 25"/>
          <p:cNvSpPr txBox="1"/>
          <p:nvPr/>
        </p:nvSpPr>
        <p:spPr>
          <a:xfrm rot="16200000">
            <a:off x="5137929" y="3139294"/>
            <a:ext cx="338554" cy="461665"/>
          </a:xfrm>
          <a:prstGeom prst="rect">
            <a:avLst/>
          </a:prstGeom>
          <a:noFill/>
        </p:spPr>
        <p:txBody>
          <a:bodyPr wrap="none" rtlCol="0">
            <a:spAutoFit/>
          </a:bodyPr>
          <a:lstStyle/>
          <a:p>
            <a:r>
              <a:rPr lang="en-US" sz="2400" dirty="0"/>
              <a:t>&lt;</a:t>
            </a:r>
          </a:p>
        </p:txBody>
      </p:sp>
      <p:sp>
        <p:nvSpPr>
          <p:cNvPr id="27" name="Rounded Rectangle 26"/>
          <p:cNvSpPr/>
          <p:nvPr/>
        </p:nvSpPr>
        <p:spPr>
          <a:xfrm>
            <a:off x="4901622" y="2453169"/>
            <a:ext cx="834271" cy="75855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TextBox 12"/>
          <p:cNvSpPr txBox="1"/>
          <p:nvPr/>
        </p:nvSpPr>
        <p:spPr>
          <a:xfrm>
            <a:off x="4589644" y="2522779"/>
            <a:ext cx="1458226" cy="646331"/>
          </a:xfrm>
          <a:prstGeom prst="rect">
            <a:avLst/>
          </a:prstGeom>
          <a:noFill/>
        </p:spPr>
        <p:txBody>
          <a:bodyPr wrap="square" rtlCol="0">
            <a:spAutoFit/>
          </a:bodyPr>
          <a:lstStyle/>
          <a:p>
            <a:pPr algn="ctr"/>
            <a:r>
              <a:rPr lang="en-US" sz="1200" b="1" dirty="0"/>
              <a:t>COG</a:t>
            </a:r>
          </a:p>
          <a:p>
            <a:pPr algn="ctr"/>
            <a:r>
              <a:rPr lang="en-US" sz="1200" b="1" dirty="0"/>
              <a:t> Case </a:t>
            </a:r>
          </a:p>
          <a:p>
            <a:pPr algn="ctr"/>
            <a:r>
              <a:rPr lang="en-US" sz="1200" b="1" dirty="0"/>
              <a:t>Managers</a:t>
            </a:r>
          </a:p>
        </p:txBody>
      </p:sp>
    </p:spTree>
    <p:extLst>
      <p:ext uri="{BB962C8B-B14F-4D97-AF65-F5344CB8AC3E}">
        <p14:creationId xmlns:p14="http://schemas.microsoft.com/office/powerpoint/2010/main" val="20452634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title"/>
          </p:nvPr>
        </p:nvSpPr>
        <p:spPr>
          <a:xfrm>
            <a:off x="280862" y="1086876"/>
            <a:ext cx="7886700" cy="561975"/>
          </a:xfrm>
        </p:spPr>
        <p:txBody>
          <a:bodyPr>
            <a:normAutofit/>
          </a:bodyPr>
          <a:lstStyle/>
          <a:p>
            <a:r>
              <a:rPr lang="en-US" sz="2700" b="1" dirty="0"/>
              <a:t>Strategy:  Key Considerations for Moving Forward</a:t>
            </a:r>
          </a:p>
        </p:txBody>
      </p:sp>
      <p:sp>
        <p:nvSpPr>
          <p:cNvPr id="8" name="Content Placeholder 7"/>
          <p:cNvSpPr>
            <a:spLocks noGrp="1"/>
          </p:cNvSpPr>
          <p:nvPr>
            <p:ph sz="half" idx="1"/>
          </p:nvPr>
        </p:nvSpPr>
        <p:spPr>
          <a:xfrm>
            <a:off x="280862" y="1836359"/>
            <a:ext cx="4144353" cy="3606921"/>
          </a:xfrm>
        </p:spPr>
        <p:txBody>
          <a:bodyPr>
            <a:normAutofit fontScale="55000" lnSpcReduction="20000"/>
          </a:bodyPr>
          <a:lstStyle/>
          <a:p>
            <a:pPr marL="0" indent="0">
              <a:buNone/>
            </a:pPr>
            <a:r>
              <a:rPr lang="en-US" u="sng" dirty="0"/>
              <a:t>Connect the Dots</a:t>
            </a:r>
            <a:endParaRPr lang="en-US" dirty="0"/>
          </a:p>
          <a:p>
            <a:r>
              <a:rPr lang="en-US" dirty="0"/>
              <a:t>Coordination of COG/GLO caseworkers and Coastal Bend Disaster Recovery Group caseworkers</a:t>
            </a:r>
          </a:p>
          <a:p>
            <a:r>
              <a:rPr lang="en-US" dirty="0"/>
              <a:t>Caseworkers match a home option with the recipient and pre-sign a lease or purchase agreement</a:t>
            </a:r>
          </a:p>
          <a:p>
            <a:r>
              <a:rPr lang="en-US" dirty="0"/>
              <a:t>Address privacy issues</a:t>
            </a:r>
            <a:r>
              <a:rPr lang="en-US" dirty="0">
                <a:solidFill>
                  <a:srgbClr val="FF0000"/>
                </a:solidFill>
              </a:rPr>
              <a:t> </a:t>
            </a:r>
          </a:p>
          <a:p>
            <a:pPr lvl="1"/>
            <a:endParaRPr lang="en-US" dirty="0">
              <a:solidFill>
                <a:srgbClr val="FF0000"/>
              </a:solidFill>
            </a:endParaRPr>
          </a:p>
          <a:p>
            <a:pPr marL="0" indent="0">
              <a:buNone/>
            </a:pPr>
            <a:r>
              <a:rPr lang="en-US" u="sng" dirty="0"/>
              <a:t>Do it Fast</a:t>
            </a:r>
          </a:p>
          <a:p>
            <a:r>
              <a:rPr lang="en-US" dirty="0"/>
              <a:t>Construction timeline that meets demand to </a:t>
            </a:r>
            <a:r>
              <a:rPr lang="en-US" b="1" u="sng" dirty="0"/>
              <a:t>seamlessly</a:t>
            </a:r>
            <a:r>
              <a:rPr lang="en-US" dirty="0"/>
              <a:t> move recipients from Short Term to Long Term Housing</a:t>
            </a:r>
          </a:p>
          <a:p>
            <a:r>
              <a:rPr lang="en-US" dirty="0"/>
              <a:t>If we don’t, we won’t retain workforce… employees are portable</a:t>
            </a:r>
          </a:p>
          <a:p>
            <a:endParaRPr lang="en-US" dirty="0">
              <a:solidFill>
                <a:schemeClr val="accent1">
                  <a:lumMod val="60000"/>
                  <a:lumOff val="40000"/>
                </a:schemeClr>
              </a:solidFill>
            </a:endParaRPr>
          </a:p>
          <a:p>
            <a:endParaRPr lang="en-US" dirty="0"/>
          </a:p>
        </p:txBody>
      </p:sp>
      <p:sp>
        <p:nvSpPr>
          <p:cNvPr id="9" name="Content Placeholder 8"/>
          <p:cNvSpPr>
            <a:spLocks noGrp="1"/>
          </p:cNvSpPr>
          <p:nvPr>
            <p:ph sz="half" idx="2"/>
          </p:nvPr>
        </p:nvSpPr>
        <p:spPr>
          <a:xfrm>
            <a:off x="4791353" y="1888561"/>
            <a:ext cx="3886200" cy="3263504"/>
          </a:xfrm>
        </p:spPr>
        <p:txBody>
          <a:bodyPr>
            <a:normAutofit fontScale="55000" lnSpcReduction="20000"/>
          </a:bodyPr>
          <a:lstStyle/>
          <a:p>
            <a:pPr marL="0" indent="0">
              <a:buNone/>
            </a:pPr>
            <a:r>
              <a:rPr lang="en-US" u="sng" dirty="0"/>
              <a:t>Keep it simple</a:t>
            </a:r>
            <a:endParaRPr lang="en-US" dirty="0"/>
          </a:p>
          <a:p>
            <a:r>
              <a:rPr lang="en-US" dirty="0"/>
              <a:t>Complexity discourages partnerships, slows the process, and adds bureaucracy</a:t>
            </a:r>
          </a:p>
          <a:p>
            <a:pPr lvl="1"/>
            <a:endParaRPr lang="en-US" dirty="0"/>
          </a:p>
          <a:p>
            <a:pPr marL="0" indent="0">
              <a:buNone/>
            </a:pPr>
            <a:r>
              <a:rPr lang="en-US" u="sng" dirty="0"/>
              <a:t>Raise capacity</a:t>
            </a:r>
          </a:p>
          <a:p>
            <a:r>
              <a:rPr lang="en-US" dirty="0"/>
              <a:t>Private, public, and nonprofit partners</a:t>
            </a:r>
          </a:p>
          <a:p>
            <a:r>
              <a:rPr lang="en-US" dirty="0"/>
              <a:t>Leverage partner funding/incentives</a:t>
            </a:r>
          </a:p>
          <a:p>
            <a:r>
              <a:rPr lang="en-US" dirty="0"/>
              <a:t>Multi-faceted approach</a:t>
            </a:r>
          </a:p>
          <a:p>
            <a:pPr lvl="1"/>
            <a:endParaRPr lang="en-US" dirty="0">
              <a:solidFill>
                <a:srgbClr val="FF0000"/>
              </a:solidFill>
            </a:endParaRPr>
          </a:p>
          <a:p>
            <a:pPr lvl="1"/>
            <a:endParaRPr lang="en-US" dirty="0"/>
          </a:p>
        </p:txBody>
      </p:sp>
      <p:sp>
        <p:nvSpPr>
          <p:cNvPr id="2" name="TextBox 1"/>
          <p:cNvSpPr txBox="1"/>
          <p:nvPr/>
        </p:nvSpPr>
        <p:spPr>
          <a:xfrm>
            <a:off x="1958240" y="5443279"/>
            <a:ext cx="4933950" cy="415498"/>
          </a:xfrm>
          <a:prstGeom prst="rect">
            <a:avLst/>
          </a:prstGeom>
          <a:noFill/>
        </p:spPr>
        <p:txBody>
          <a:bodyPr wrap="square" rtlCol="0">
            <a:spAutoFit/>
          </a:bodyPr>
          <a:lstStyle/>
          <a:p>
            <a:r>
              <a:rPr lang="en-US" sz="2100" dirty="0">
                <a:solidFill>
                  <a:srgbClr val="FF0000"/>
                </a:solidFill>
              </a:rPr>
              <a:t>MEETING THE NEED WHEN IT IS NEEDED</a:t>
            </a:r>
          </a:p>
        </p:txBody>
      </p:sp>
    </p:spTree>
    <p:extLst>
      <p:ext uri="{BB962C8B-B14F-4D97-AF65-F5344CB8AC3E}">
        <p14:creationId xmlns:p14="http://schemas.microsoft.com/office/powerpoint/2010/main" val="25137475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le 6"/>
          <p:cNvSpPr>
            <a:spLocks noGrp="1"/>
          </p:cNvSpPr>
          <p:nvPr>
            <p:ph type="title"/>
          </p:nvPr>
        </p:nvSpPr>
        <p:spPr>
          <a:xfrm>
            <a:off x="421406" y="1136586"/>
            <a:ext cx="7886700" cy="561975"/>
          </a:xfrm>
        </p:spPr>
        <p:txBody>
          <a:bodyPr>
            <a:normAutofit/>
          </a:bodyPr>
          <a:lstStyle/>
          <a:p>
            <a:r>
              <a:rPr lang="en-US" sz="2700" b="1" dirty="0"/>
              <a:t>Strategy:  Key Considerations for Moving Forward</a:t>
            </a:r>
          </a:p>
        </p:txBody>
      </p:sp>
      <p:sp>
        <p:nvSpPr>
          <p:cNvPr id="8" name="Content Placeholder 7"/>
          <p:cNvSpPr>
            <a:spLocks noGrp="1"/>
          </p:cNvSpPr>
          <p:nvPr>
            <p:ph sz="half" idx="1"/>
          </p:nvPr>
        </p:nvSpPr>
        <p:spPr>
          <a:xfrm>
            <a:off x="278606" y="1782475"/>
            <a:ext cx="3886200" cy="3352187"/>
          </a:xfrm>
        </p:spPr>
        <p:txBody>
          <a:bodyPr>
            <a:normAutofit fontScale="92500" lnSpcReduction="20000"/>
          </a:bodyPr>
          <a:lstStyle/>
          <a:p>
            <a:pPr lvl="2"/>
            <a:endParaRPr lang="en-US" sz="1200" dirty="0"/>
          </a:p>
          <a:p>
            <a:pPr marL="0" indent="0">
              <a:buNone/>
            </a:pPr>
            <a:r>
              <a:rPr lang="en-US" sz="1600" u="sng" dirty="0"/>
              <a:t>Focus on Sustainable Housing</a:t>
            </a:r>
            <a:endParaRPr lang="en-US" sz="1600" dirty="0"/>
          </a:p>
          <a:p>
            <a:r>
              <a:rPr lang="en-US" sz="1600" dirty="0"/>
              <a:t>Better quality than pre-Harvey</a:t>
            </a:r>
          </a:p>
          <a:p>
            <a:r>
              <a:rPr lang="en-US" sz="1600" dirty="0"/>
              <a:t>Attract workforce back to the community</a:t>
            </a:r>
          </a:p>
          <a:p>
            <a:r>
              <a:rPr lang="en-US" sz="1600" dirty="0"/>
              <a:t>Mixture of rental and ownership</a:t>
            </a:r>
          </a:p>
          <a:p>
            <a:r>
              <a:rPr lang="en-US" sz="1600" dirty="0"/>
              <a:t>Meet wind/hurricane code requirements</a:t>
            </a:r>
          </a:p>
          <a:p>
            <a:r>
              <a:rPr lang="en-US" sz="1600" dirty="0"/>
              <a:t>Green building, accessible</a:t>
            </a:r>
          </a:p>
          <a:p>
            <a:r>
              <a:rPr lang="en-US" sz="1600" dirty="0"/>
              <a:t>Contextually appropriate</a:t>
            </a:r>
          </a:p>
          <a:p>
            <a:r>
              <a:rPr lang="en-US" sz="1600" dirty="0"/>
              <a:t>Management Plan for maintenance, capital investment, crime free </a:t>
            </a:r>
          </a:p>
          <a:p>
            <a:endParaRPr lang="en-US" sz="1600" dirty="0"/>
          </a:p>
          <a:p>
            <a:pPr marL="0" indent="0">
              <a:buNone/>
            </a:pPr>
            <a:endParaRPr lang="en-US" sz="1600" dirty="0"/>
          </a:p>
          <a:p>
            <a:pPr lvl="1"/>
            <a:endParaRPr lang="en-US" sz="1400" dirty="0"/>
          </a:p>
          <a:p>
            <a:endParaRPr lang="en-US" sz="1600" dirty="0"/>
          </a:p>
        </p:txBody>
      </p:sp>
      <p:sp>
        <p:nvSpPr>
          <p:cNvPr id="9" name="Content Placeholder 8"/>
          <p:cNvSpPr>
            <a:spLocks noGrp="1"/>
          </p:cNvSpPr>
          <p:nvPr>
            <p:ph sz="half" idx="2"/>
          </p:nvPr>
        </p:nvSpPr>
        <p:spPr>
          <a:xfrm>
            <a:off x="4600500" y="1782475"/>
            <a:ext cx="4121944" cy="3263504"/>
          </a:xfrm>
        </p:spPr>
        <p:txBody>
          <a:bodyPr>
            <a:normAutofit fontScale="92500" lnSpcReduction="20000"/>
          </a:bodyPr>
          <a:lstStyle/>
          <a:p>
            <a:endParaRPr lang="en-US" sz="1600" u="sng" dirty="0"/>
          </a:p>
          <a:p>
            <a:pPr marL="0" indent="0">
              <a:buNone/>
            </a:pPr>
            <a:r>
              <a:rPr lang="en-US" sz="1600" u="sng" dirty="0"/>
              <a:t>Accomplish Affordability</a:t>
            </a:r>
          </a:p>
          <a:p>
            <a:r>
              <a:rPr lang="en-US" sz="1600" dirty="0"/>
              <a:t>Mix of rental unit types that meet affordability requirements </a:t>
            </a:r>
          </a:p>
          <a:p>
            <a:r>
              <a:rPr lang="en-US" sz="1600" dirty="0"/>
              <a:t>All new For Sale units must be affordable </a:t>
            </a:r>
          </a:p>
          <a:p>
            <a:r>
              <a:rPr lang="en-US" sz="1600" dirty="0"/>
              <a:t>Use incentives to reduce costs</a:t>
            </a:r>
          </a:p>
          <a:p>
            <a:endParaRPr lang="en-US" sz="1600" u="sng" dirty="0"/>
          </a:p>
          <a:p>
            <a:pPr marL="0" indent="0">
              <a:buNone/>
            </a:pPr>
            <a:r>
              <a:rPr lang="en-US" sz="1600" u="sng" dirty="0"/>
              <a:t>Engage the community </a:t>
            </a:r>
            <a:endParaRPr lang="en-US" sz="1600" dirty="0"/>
          </a:p>
          <a:p>
            <a:r>
              <a:rPr lang="en-US" sz="1600" dirty="0"/>
              <a:t>Embrace local input for Housing Plan and approach</a:t>
            </a:r>
          </a:p>
          <a:p>
            <a:r>
              <a:rPr lang="en-US" sz="1600" dirty="0"/>
              <a:t>Bottom up, not top down approach through public forums, focus groups </a:t>
            </a:r>
          </a:p>
          <a:p>
            <a:pPr lvl="1"/>
            <a:endParaRPr lang="en-US" sz="1400" dirty="0"/>
          </a:p>
        </p:txBody>
      </p:sp>
      <p:sp>
        <p:nvSpPr>
          <p:cNvPr id="2" name="TextBox 1"/>
          <p:cNvSpPr txBox="1"/>
          <p:nvPr/>
        </p:nvSpPr>
        <p:spPr>
          <a:xfrm>
            <a:off x="1897781" y="5213808"/>
            <a:ext cx="4933950" cy="415498"/>
          </a:xfrm>
          <a:prstGeom prst="rect">
            <a:avLst/>
          </a:prstGeom>
          <a:noFill/>
        </p:spPr>
        <p:txBody>
          <a:bodyPr wrap="square" rtlCol="0">
            <a:spAutoFit/>
          </a:bodyPr>
          <a:lstStyle/>
          <a:p>
            <a:r>
              <a:rPr lang="en-US" sz="2100" dirty="0">
                <a:solidFill>
                  <a:srgbClr val="FF0000"/>
                </a:solidFill>
              </a:rPr>
              <a:t>MEETING THE NEED WHEN IT IS NEEDED</a:t>
            </a:r>
          </a:p>
        </p:txBody>
      </p:sp>
    </p:spTree>
    <p:extLst>
      <p:ext uri="{BB962C8B-B14F-4D97-AF65-F5344CB8AC3E}">
        <p14:creationId xmlns:p14="http://schemas.microsoft.com/office/powerpoint/2010/main" val="10909376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9" name="Right Brace 48"/>
          <p:cNvSpPr/>
          <p:nvPr/>
        </p:nvSpPr>
        <p:spPr>
          <a:xfrm>
            <a:off x="4580540" y="2956964"/>
            <a:ext cx="480060" cy="1645920"/>
          </a:xfrm>
          <a:prstGeom prst="rightBrace">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54" name="Right Brace 53"/>
          <p:cNvSpPr/>
          <p:nvPr/>
        </p:nvSpPr>
        <p:spPr>
          <a:xfrm>
            <a:off x="2098758" y="2408435"/>
            <a:ext cx="496580" cy="2975095"/>
          </a:xfrm>
          <a:prstGeom prst="rightBrace">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cxnSp>
        <p:nvCxnSpPr>
          <p:cNvPr id="50" name="Straight Connector 49"/>
          <p:cNvCxnSpPr/>
          <p:nvPr/>
        </p:nvCxnSpPr>
        <p:spPr>
          <a:xfrm>
            <a:off x="4702975" y="2495380"/>
            <a:ext cx="3258269" cy="27434"/>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629870" y="1978388"/>
            <a:ext cx="2740878" cy="843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3" name="Right Brace 42"/>
          <p:cNvSpPr/>
          <p:nvPr/>
        </p:nvSpPr>
        <p:spPr>
          <a:xfrm rot="10800000">
            <a:off x="1095804" y="2415887"/>
            <a:ext cx="496580" cy="2967643"/>
          </a:xfrm>
          <a:prstGeom prst="rightBrace">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3" name="Rounded Rectangle 2"/>
          <p:cNvSpPr/>
          <p:nvPr/>
        </p:nvSpPr>
        <p:spPr>
          <a:xfrm>
            <a:off x="1474656" y="2556338"/>
            <a:ext cx="709399" cy="29756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900" b="1" dirty="0">
                <a:solidFill>
                  <a:schemeClr val="tx1"/>
                </a:solidFill>
              </a:rPr>
              <a:t>Direct Housing</a:t>
            </a:r>
          </a:p>
        </p:txBody>
      </p:sp>
      <p:sp>
        <p:nvSpPr>
          <p:cNvPr id="5" name="Rounded Rectangle 4"/>
          <p:cNvSpPr/>
          <p:nvPr/>
        </p:nvSpPr>
        <p:spPr>
          <a:xfrm>
            <a:off x="3752541" y="1750963"/>
            <a:ext cx="940406" cy="471728"/>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900" b="1" dirty="0">
                <a:solidFill>
                  <a:schemeClr val="tx1"/>
                </a:solidFill>
              </a:rPr>
              <a:t>Non-Profit/VOAD Repair Program</a:t>
            </a:r>
          </a:p>
        </p:txBody>
      </p:sp>
      <p:sp>
        <p:nvSpPr>
          <p:cNvPr id="7" name="TextBox 6"/>
          <p:cNvSpPr txBox="1"/>
          <p:nvPr/>
        </p:nvSpPr>
        <p:spPr>
          <a:xfrm>
            <a:off x="88940" y="932764"/>
            <a:ext cx="7461251" cy="553998"/>
          </a:xfrm>
          <a:prstGeom prst="rect">
            <a:avLst/>
          </a:prstGeom>
          <a:noFill/>
        </p:spPr>
        <p:txBody>
          <a:bodyPr wrap="square" rtlCol="0">
            <a:spAutoFit/>
          </a:bodyPr>
          <a:lstStyle/>
          <a:p>
            <a:r>
              <a:rPr lang="en-US" sz="1500" b="1" dirty="0"/>
              <a:t>Pilot Program</a:t>
            </a:r>
          </a:p>
          <a:p>
            <a:r>
              <a:rPr lang="en-US" sz="1500" b="1" dirty="0"/>
              <a:t>Proposed Seamless Process &amp; Programs – </a:t>
            </a:r>
          </a:p>
        </p:txBody>
      </p:sp>
      <p:sp>
        <p:nvSpPr>
          <p:cNvPr id="8" name="Rounded Rectangle 7"/>
          <p:cNvSpPr/>
          <p:nvPr/>
        </p:nvSpPr>
        <p:spPr>
          <a:xfrm>
            <a:off x="1474656" y="2970437"/>
            <a:ext cx="709399" cy="29756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900" b="1" dirty="0">
                <a:solidFill>
                  <a:schemeClr val="tx1"/>
                </a:solidFill>
              </a:rPr>
              <a:t>MF Lease &amp; Repair</a:t>
            </a:r>
          </a:p>
        </p:txBody>
      </p:sp>
      <p:sp>
        <p:nvSpPr>
          <p:cNvPr id="9" name="Rounded Rectangle 8"/>
          <p:cNvSpPr/>
          <p:nvPr/>
        </p:nvSpPr>
        <p:spPr>
          <a:xfrm>
            <a:off x="1459053" y="3384535"/>
            <a:ext cx="709399" cy="40902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900" b="1" dirty="0">
                <a:solidFill>
                  <a:schemeClr val="tx1"/>
                </a:solidFill>
              </a:rPr>
              <a:t>Small Repair Program</a:t>
            </a:r>
          </a:p>
        </p:txBody>
      </p:sp>
      <p:sp>
        <p:nvSpPr>
          <p:cNvPr id="10" name="Rounded Rectangle 9"/>
          <p:cNvSpPr/>
          <p:nvPr/>
        </p:nvSpPr>
        <p:spPr>
          <a:xfrm>
            <a:off x="1474656" y="3884473"/>
            <a:ext cx="709399" cy="40972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900" b="1" dirty="0">
                <a:solidFill>
                  <a:schemeClr val="tx1"/>
                </a:solidFill>
              </a:rPr>
              <a:t>PREP Repair Program</a:t>
            </a:r>
          </a:p>
        </p:txBody>
      </p:sp>
      <p:sp>
        <p:nvSpPr>
          <p:cNvPr id="11" name="Rounded Rectangle 10"/>
          <p:cNvSpPr/>
          <p:nvPr/>
        </p:nvSpPr>
        <p:spPr>
          <a:xfrm>
            <a:off x="3794155" y="3058180"/>
            <a:ext cx="685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900" b="1" dirty="0">
                <a:solidFill>
                  <a:schemeClr val="tx1"/>
                </a:solidFill>
              </a:rPr>
              <a:t>Builder Incentive Programs</a:t>
            </a:r>
          </a:p>
          <a:p>
            <a:pPr algn="ctr"/>
            <a:r>
              <a:rPr lang="en-US" sz="900" b="1" dirty="0">
                <a:solidFill>
                  <a:schemeClr val="tx1"/>
                </a:solidFill>
              </a:rPr>
              <a:t>-Rental*</a:t>
            </a:r>
          </a:p>
        </p:txBody>
      </p:sp>
      <p:sp>
        <p:nvSpPr>
          <p:cNvPr id="12" name="Rounded Rectangle 11"/>
          <p:cNvSpPr/>
          <p:nvPr/>
        </p:nvSpPr>
        <p:spPr>
          <a:xfrm>
            <a:off x="3798355" y="3915656"/>
            <a:ext cx="685800"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900" b="1" dirty="0">
                <a:solidFill>
                  <a:schemeClr val="tx1"/>
                </a:solidFill>
              </a:rPr>
              <a:t>Builder Incentive Programs-For Sale*</a:t>
            </a:r>
          </a:p>
        </p:txBody>
      </p:sp>
      <p:sp>
        <p:nvSpPr>
          <p:cNvPr id="13" name="Rounded Rectangle 12"/>
          <p:cNvSpPr/>
          <p:nvPr/>
        </p:nvSpPr>
        <p:spPr>
          <a:xfrm>
            <a:off x="3792618" y="4964662"/>
            <a:ext cx="687337" cy="669773"/>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900" b="1" dirty="0">
                <a:solidFill>
                  <a:schemeClr val="tx1"/>
                </a:solidFill>
              </a:rPr>
              <a:t>Individual Recipient Programs</a:t>
            </a:r>
          </a:p>
        </p:txBody>
      </p:sp>
      <p:sp>
        <p:nvSpPr>
          <p:cNvPr id="14" name="Rounded Rectangle 13"/>
          <p:cNvSpPr/>
          <p:nvPr/>
        </p:nvSpPr>
        <p:spPr>
          <a:xfrm>
            <a:off x="1474656" y="4402089"/>
            <a:ext cx="709399" cy="40972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900" b="1" dirty="0">
                <a:solidFill>
                  <a:schemeClr val="tx1"/>
                </a:solidFill>
              </a:rPr>
              <a:t>MHUs &amp; Trailers</a:t>
            </a:r>
          </a:p>
        </p:txBody>
      </p:sp>
      <p:sp>
        <p:nvSpPr>
          <p:cNvPr id="15" name="Rounded Rectangle 14"/>
          <p:cNvSpPr/>
          <p:nvPr/>
        </p:nvSpPr>
        <p:spPr>
          <a:xfrm>
            <a:off x="5018521" y="2943279"/>
            <a:ext cx="1284718" cy="43139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328" tIns="105664" rIns="211328" bIns="105664" numCol="1" spcCol="0" rtlCol="0" fromWordArt="0" anchor="ctr" anchorCtr="0" forceAA="0" compatLnSpc="1">
            <a:prstTxWarp prst="textNoShape">
              <a:avLst/>
            </a:prstTxWarp>
            <a:noAutofit/>
          </a:bodyPr>
          <a:lstStyle/>
          <a:p>
            <a:pPr algn="ctr"/>
            <a:r>
              <a:rPr lang="en-US" sz="750" b="1" dirty="0">
                <a:solidFill>
                  <a:schemeClr val="tx1"/>
                </a:solidFill>
              </a:rPr>
              <a:t>Alt. Construction Methods to Expedite (modular)</a:t>
            </a:r>
          </a:p>
        </p:txBody>
      </p:sp>
      <p:sp>
        <p:nvSpPr>
          <p:cNvPr id="20" name="Rounded Rectangle 19"/>
          <p:cNvSpPr/>
          <p:nvPr/>
        </p:nvSpPr>
        <p:spPr>
          <a:xfrm>
            <a:off x="5026153" y="4650164"/>
            <a:ext cx="1287785" cy="258908"/>
          </a:xfrm>
          <a:prstGeom prst="roundRect">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328" tIns="105664" rIns="211328" bIns="105664" numCol="1" spcCol="0" rtlCol="0" fromWordArt="0" anchor="ctr" anchorCtr="0" forceAA="0" compatLnSpc="1">
            <a:prstTxWarp prst="textNoShape">
              <a:avLst/>
            </a:prstTxWarp>
            <a:noAutofit/>
          </a:bodyPr>
          <a:lstStyle/>
          <a:p>
            <a:pPr algn="ctr"/>
            <a:r>
              <a:rPr lang="en-US" sz="750" b="1" dirty="0">
                <a:solidFill>
                  <a:schemeClr val="tx1"/>
                </a:solidFill>
              </a:rPr>
              <a:t>Down payment Assistance </a:t>
            </a:r>
          </a:p>
        </p:txBody>
      </p:sp>
      <p:sp>
        <p:nvSpPr>
          <p:cNvPr id="21" name="Rounded Rectangle 20"/>
          <p:cNvSpPr/>
          <p:nvPr/>
        </p:nvSpPr>
        <p:spPr>
          <a:xfrm>
            <a:off x="5040041" y="4970402"/>
            <a:ext cx="1273896" cy="251220"/>
          </a:xfrm>
          <a:prstGeom prst="roundRect">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328" tIns="105664" rIns="211328" bIns="105664" numCol="1" spcCol="0" rtlCol="0" fromWordArt="0" anchor="ctr" anchorCtr="0" forceAA="0" compatLnSpc="1">
            <a:prstTxWarp prst="textNoShape">
              <a:avLst/>
            </a:prstTxWarp>
            <a:noAutofit/>
          </a:bodyPr>
          <a:lstStyle/>
          <a:p>
            <a:pPr algn="ctr"/>
            <a:r>
              <a:rPr lang="en-US" sz="750" b="1" dirty="0">
                <a:solidFill>
                  <a:schemeClr val="tx1"/>
                </a:solidFill>
              </a:rPr>
              <a:t>Individual Mortgage Program</a:t>
            </a:r>
          </a:p>
        </p:txBody>
      </p:sp>
      <p:sp>
        <p:nvSpPr>
          <p:cNvPr id="22" name="Rounded Rectangle 21"/>
          <p:cNvSpPr/>
          <p:nvPr/>
        </p:nvSpPr>
        <p:spPr>
          <a:xfrm>
            <a:off x="5045574" y="5288080"/>
            <a:ext cx="1273896" cy="222054"/>
          </a:xfrm>
          <a:prstGeom prst="roundRect">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328" tIns="105664" rIns="211328" bIns="105664" numCol="1" spcCol="0" rtlCol="0" fromWordArt="0" anchor="ctr" anchorCtr="0" forceAA="0" compatLnSpc="1">
            <a:prstTxWarp prst="textNoShape">
              <a:avLst/>
            </a:prstTxWarp>
            <a:noAutofit/>
          </a:bodyPr>
          <a:lstStyle/>
          <a:p>
            <a:pPr algn="ctr"/>
            <a:r>
              <a:rPr lang="en-US" sz="750" b="1" dirty="0">
                <a:solidFill>
                  <a:schemeClr val="tx1"/>
                </a:solidFill>
              </a:rPr>
              <a:t>Credit Counseling</a:t>
            </a:r>
          </a:p>
        </p:txBody>
      </p:sp>
      <p:sp>
        <p:nvSpPr>
          <p:cNvPr id="24" name="Rounded Rectangle 23"/>
          <p:cNvSpPr/>
          <p:nvPr/>
        </p:nvSpPr>
        <p:spPr>
          <a:xfrm>
            <a:off x="5005376" y="3473811"/>
            <a:ext cx="1365102" cy="627012"/>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328" tIns="105664" rIns="211328" bIns="105664" numCol="1" spcCol="0" rtlCol="0" fromWordArt="0" anchor="ctr" anchorCtr="0" forceAA="0" compatLnSpc="1">
            <a:prstTxWarp prst="textNoShape">
              <a:avLst/>
            </a:prstTxWarp>
            <a:noAutofit/>
          </a:bodyPr>
          <a:lstStyle/>
          <a:p>
            <a:r>
              <a:rPr lang="en-US" sz="750" b="1" dirty="0">
                <a:solidFill>
                  <a:schemeClr val="tx1"/>
                </a:solidFill>
              </a:rPr>
              <a:t>Construction Loans:</a:t>
            </a:r>
          </a:p>
          <a:p>
            <a:r>
              <a:rPr lang="en-US" sz="750" b="1" dirty="0">
                <a:solidFill>
                  <a:schemeClr val="tx1"/>
                </a:solidFill>
              </a:rPr>
              <a:t>-Low Interest interim </a:t>
            </a:r>
          </a:p>
          <a:p>
            <a:r>
              <a:rPr lang="en-US" sz="750" b="1" dirty="0">
                <a:solidFill>
                  <a:schemeClr val="tx1"/>
                </a:solidFill>
              </a:rPr>
              <a:t>-Low Int. permanent </a:t>
            </a:r>
          </a:p>
          <a:p>
            <a:r>
              <a:rPr lang="en-US" sz="750" b="1" dirty="0">
                <a:solidFill>
                  <a:schemeClr val="tx1"/>
                </a:solidFill>
              </a:rPr>
              <a:t>-Line of Credit </a:t>
            </a:r>
          </a:p>
          <a:p>
            <a:r>
              <a:rPr lang="en-US" sz="750" b="1" dirty="0">
                <a:solidFill>
                  <a:schemeClr val="tx1"/>
                </a:solidFill>
              </a:rPr>
              <a:t>-Loan Guarantees</a:t>
            </a:r>
          </a:p>
        </p:txBody>
      </p:sp>
      <p:sp>
        <p:nvSpPr>
          <p:cNvPr id="35" name="Rounded Rectangle 34"/>
          <p:cNvSpPr/>
          <p:nvPr/>
        </p:nvSpPr>
        <p:spPr>
          <a:xfrm>
            <a:off x="6464011" y="4512010"/>
            <a:ext cx="1268384" cy="178893"/>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328" tIns="105664" rIns="211328" bIns="105664" numCol="1" spcCol="0" rtlCol="0" fromWordArt="0" anchor="ctr" anchorCtr="0" forceAA="0" compatLnSpc="1">
            <a:prstTxWarp prst="textNoShape">
              <a:avLst/>
            </a:prstTxWarp>
            <a:noAutofit/>
          </a:bodyPr>
          <a:lstStyle/>
          <a:p>
            <a:pPr algn="ctr"/>
            <a:r>
              <a:rPr lang="en-US" sz="750" b="1" dirty="0">
                <a:solidFill>
                  <a:schemeClr val="tx1"/>
                </a:solidFill>
              </a:rPr>
              <a:t>Waiver of Fees</a:t>
            </a:r>
          </a:p>
        </p:txBody>
      </p:sp>
      <p:sp>
        <p:nvSpPr>
          <p:cNvPr id="36" name="Rounded Rectangle 35"/>
          <p:cNvSpPr/>
          <p:nvPr/>
        </p:nvSpPr>
        <p:spPr>
          <a:xfrm>
            <a:off x="6436560" y="2957338"/>
            <a:ext cx="1295836" cy="237631"/>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328" tIns="105664" rIns="211328" bIns="105664" numCol="1" spcCol="0" rtlCol="0" fromWordArt="0" anchor="ctr" anchorCtr="0" forceAA="0" compatLnSpc="1">
            <a:prstTxWarp prst="textNoShape">
              <a:avLst/>
            </a:prstTxWarp>
            <a:noAutofit/>
          </a:bodyPr>
          <a:lstStyle/>
          <a:p>
            <a:pPr algn="ctr"/>
            <a:r>
              <a:rPr lang="en-US" sz="750" b="1" dirty="0">
                <a:solidFill>
                  <a:schemeClr val="tx1"/>
                </a:solidFill>
              </a:rPr>
              <a:t>Public land for Dev. City/County/TXDOT</a:t>
            </a:r>
          </a:p>
        </p:txBody>
      </p:sp>
      <p:sp>
        <p:nvSpPr>
          <p:cNvPr id="38" name="Rounded Rectangle 37"/>
          <p:cNvSpPr/>
          <p:nvPr/>
        </p:nvSpPr>
        <p:spPr>
          <a:xfrm>
            <a:off x="5033097" y="4210452"/>
            <a:ext cx="1281979" cy="232258"/>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328" tIns="105664" rIns="211328" bIns="105664" numCol="1" spcCol="0" rtlCol="0" fromWordArt="0" anchor="ctr" anchorCtr="0" forceAA="0" compatLnSpc="1">
            <a:prstTxWarp prst="textNoShape">
              <a:avLst/>
            </a:prstTxWarp>
            <a:noAutofit/>
          </a:bodyPr>
          <a:lstStyle/>
          <a:p>
            <a:pPr algn="ctr"/>
            <a:r>
              <a:rPr lang="en-US" sz="750" b="1" dirty="0">
                <a:solidFill>
                  <a:schemeClr val="tx1"/>
                </a:solidFill>
              </a:rPr>
              <a:t>Unit Buy-Down Grants</a:t>
            </a:r>
          </a:p>
        </p:txBody>
      </p:sp>
      <p:sp>
        <p:nvSpPr>
          <p:cNvPr id="44" name="Right Brace 43"/>
          <p:cNvSpPr/>
          <p:nvPr/>
        </p:nvSpPr>
        <p:spPr>
          <a:xfrm rot="10800000">
            <a:off x="3333171" y="1662319"/>
            <a:ext cx="486395" cy="3986139"/>
          </a:xfrm>
          <a:prstGeom prst="rightBrace">
            <a:avLst>
              <a:gd name="adj1" fmla="val 0"/>
              <a:gd name="adj2" fmla="val 49813"/>
            </a:avLst>
          </a:prstGeom>
          <a:ln w="31750">
            <a:solidFill>
              <a:srgbClr val="FF0000"/>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5" name="Rounded Rectangle 44"/>
          <p:cNvSpPr/>
          <p:nvPr/>
        </p:nvSpPr>
        <p:spPr>
          <a:xfrm>
            <a:off x="4822570" y="2351831"/>
            <a:ext cx="1096293" cy="271778"/>
          </a:xfrm>
          <a:prstGeom prst="roundRect">
            <a:avLst/>
          </a:prstGeom>
          <a:solidFill>
            <a:srgbClr val="9999FF"/>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328" tIns="105664" rIns="211328" bIns="105664" numCol="1" spcCol="0" rtlCol="0" fromWordArt="0" anchor="ctr" anchorCtr="0" forceAA="0" compatLnSpc="1">
            <a:prstTxWarp prst="textNoShape">
              <a:avLst/>
            </a:prstTxWarp>
            <a:noAutofit/>
          </a:bodyPr>
          <a:lstStyle/>
          <a:p>
            <a:pPr algn="ctr"/>
            <a:r>
              <a:rPr lang="en-US" sz="750" b="1" dirty="0">
                <a:solidFill>
                  <a:schemeClr val="tx1"/>
                </a:solidFill>
              </a:rPr>
              <a:t>Alt Construction Methods </a:t>
            </a:r>
          </a:p>
        </p:txBody>
      </p:sp>
      <p:sp>
        <p:nvSpPr>
          <p:cNvPr id="47" name="Right Brace 46"/>
          <p:cNvSpPr/>
          <p:nvPr/>
        </p:nvSpPr>
        <p:spPr>
          <a:xfrm>
            <a:off x="4462944" y="4776959"/>
            <a:ext cx="480060" cy="1086236"/>
          </a:xfrm>
          <a:prstGeom prst="rightBrace">
            <a:avLst>
              <a:gd name="adj1" fmla="val 8333"/>
              <a:gd name="adj2" fmla="val 51373"/>
            </a:avLst>
          </a:prstGeom>
          <a:ln w="31750">
            <a:solidFill>
              <a:schemeClr val="tx1"/>
            </a:solidFill>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en-US" sz="1350"/>
          </a:p>
        </p:txBody>
      </p:sp>
      <p:sp>
        <p:nvSpPr>
          <p:cNvPr id="48" name="Rounded Rectangle 47"/>
          <p:cNvSpPr/>
          <p:nvPr/>
        </p:nvSpPr>
        <p:spPr>
          <a:xfrm>
            <a:off x="5863048" y="1784339"/>
            <a:ext cx="1232402" cy="360485"/>
          </a:xfrm>
          <a:prstGeom prst="roundRect">
            <a:avLst/>
          </a:prstGeom>
          <a:solidFill>
            <a:srgbClr val="9999FF"/>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328" tIns="105664" rIns="211328" bIns="105664" numCol="1" spcCol="0" rtlCol="0" fromWordArt="0" anchor="ctr" anchorCtr="0" forceAA="0" compatLnSpc="1">
            <a:prstTxWarp prst="textNoShape">
              <a:avLst/>
            </a:prstTxWarp>
            <a:noAutofit/>
          </a:bodyPr>
          <a:lstStyle/>
          <a:p>
            <a:pPr algn="ctr"/>
            <a:r>
              <a:rPr lang="en-US" sz="750" b="1" dirty="0">
                <a:solidFill>
                  <a:schemeClr val="tx1"/>
                </a:solidFill>
              </a:rPr>
              <a:t>Rockport Rising -Neighborhood Makeover Program</a:t>
            </a:r>
          </a:p>
        </p:txBody>
      </p:sp>
      <p:sp>
        <p:nvSpPr>
          <p:cNvPr id="57" name="Oval 56"/>
          <p:cNvSpPr/>
          <p:nvPr/>
        </p:nvSpPr>
        <p:spPr>
          <a:xfrm>
            <a:off x="58519" y="3340897"/>
            <a:ext cx="1148883" cy="679328"/>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b="1" dirty="0">
                <a:solidFill>
                  <a:schemeClr val="tx1"/>
                </a:solidFill>
              </a:rPr>
              <a:t>FEMA Assigns  Direct Housing Option to Recipient </a:t>
            </a:r>
          </a:p>
        </p:txBody>
      </p:sp>
      <p:sp>
        <p:nvSpPr>
          <p:cNvPr id="59" name="Oval 58"/>
          <p:cNvSpPr/>
          <p:nvPr/>
        </p:nvSpPr>
        <p:spPr>
          <a:xfrm>
            <a:off x="2440663" y="3795630"/>
            <a:ext cx="973005" cy="840637"/>
          </a:xfrm>
          <a:prstGeom prst="ellipse">
            <a:avLst/>
          </a:prstGeom>
          <a:solidFill>
            <a:srgbClr val="92D050"/>
          </a:solidFill>
          <a:ln cmpd="db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b="1" dirty="0">
                <a:solidFill>
                  <a:schemeClr val="tx1"/>
                </a:solidFill>
              </a:rPr>
              <a:t>COG Case Managers work w/ Recipients for M/LT Housing</a:t>
            </a:r>
          </a:p>
        </p:txBody>
      </p:sp>
      <p:sp>
        <p:nvSpPr>
          <p:cNvPr id="61" name="Rounded Rectangle 60"/>
          <p:cNvSpPr/>
          <p:nvPr/>
        </p:nvSpPr>
        <p:spPr>
          <a:xfrm>
            <a:off x="3779218" y="2295551"/>
            <a:ext cx="927764" cy="51521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863" b="1" dirty="0">
                <a:solidFill>
                  <a:schemeClr val="tx1"/>
                </a:solidFill>
              </a:rPr>
              <a:t>Non-Profit/ VOAD New Build Program</a:t>
            </a:r>
          </a:p>
        </p:txBody>
      </p:sp>
      <p:sp>
        <p:nvSpPr>
          <p:cNvPr id="62" name="Rounded Rectangle 61"/>
          <p:cNvSpPr/>
          <p:nvPr/>
        </p:nvSpPr>
        <p:spPr>
          <a:xfrm>
            <a:off x="6044134" y="2369714"/>
            <a:ext cx="1069100" cy="267635"/>
          </a:xfrm>
          <a:prstGeom prst="roundRect">
            <a:avLst/>
          </a:prstGeom>
          <a:solidFill>
            <a:srgbClr val="9999FF"/>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328" tIns="105664" rIns="211328" bIns="105664" numCol="1" spcCol="0" rtlCol="0" fromWordArt="0" anchor="ctr" anchorCtr="0" forceAA="0" compatLnSpc="1">
            <a:prstTxWarp prst="textNoShape">
              <a:avLst/>
            </a:prstTxWarp>
            <a:noAutofit/>
          </a:bodyPr>
          <a:lstStyle/>
          <a:p>
            <a:pPr algn="ctr"/>
            <a:r>
              <a:rPr lang="en-US" sz="750" b="1" dirty="0">
                <a:solidFill>
                  <a:schemeClr val="tx1"/>
                </a:solidFill>
              </a:rPr>
              <a:t>Demolitions before Rebuild</a:t>
            </a:r>
          </a:p>
        </p:txBody>
      </p:sp>
      <p:sp>
        <p:nvSpPr>
          <p:cNvPr id="64" name="Rounded Rectangle 63"/>
          <p:cNvSpPr/>
          <p:nvPr/>
        </p:nvSpPr>
        <p:spPr>
          <a:xfrm>
            <a:off x="5045575" y="5597701"/>
            <a:ext cx="1262078" cy="217252"/>
          </a:xfrm>
          <a:prstGeom prst="roundRect">
            <a:avLst/>
          </a:prstGeom>
          <a:solidFill>
            <a:srgbClr val="FF9966"/>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328" tIns="105664" rIns="211328" bIns="105664" numCol="1" spcCol="0" rtlCol="0" fromWordArt="0" anchor="ctr" anchorCtr="0" forceAA="0" compatLnSpc="1">
            <a:prstTxWarp prst="textNoShape">
              <a:avLst/>
            </a:prstTxWarp>
            <a:noAutofit/>
          </a:bodyPr>
          <a:lstStyle/>
          <a:p>
            <a:pPr algn="ctr"/>
            <a:r>
              <a:rPr lang="en-US" sz="750" b="1" dirty="0">
                <a:solidFill>
                  <a:schemeClr val="tx1"/>
                </a:solidFill>
              </a:rPr>
              <a:t>Rental Assistance</a:t>
            </a:r>
          </a:p>
        </p:txBody>
      </p:sp>
      <p:sp>
        <p:nvSpPr>
          <p:cNvPr id="65" name="Rounded Rectangle 64"/>
          <p:cNvSpPr/>
          <p:nvPr/>
        </p:nvSpPr>
        <p:spPr>
          <a:xfrm>
            <a:off x="6458502" y="3870735"/>
            <a:ext cx="1273893" cy="192631"/>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328" tIns="105664" rIns="211328" bIns="105664" numCol="1" spcCol="0" rtlCol="0" fromWordArt="0" anchor="ctr" anchorCtr="0" forceAA="0" compatLnSpc="1">
            <a:prstTxWarp prst="textNoShape">
              <a:avLst/>
            </a:prstTxWarp>
            <a:noAutofit/>
          </a:bodyPr>
          <a:lstStyle/>
          <a:p>
            <a:r>
              <a:rPr lang="en-US" sz="750" b="1" dirty="0">
                <a:solidFill>
                  <a:schemeClr val="tx1"/>
                </a:solidFill>
              </a:rPr>
              <a:t>Infrastructure Grants</a:t>
            </a:r>
          </a:p>
        </p:txBody>
      </p:sp>
      <p:sp>
        <p:nvSpPr>
          <p:cNvPr id="67" name="Rounded Rectangle 66"/>
          <p:cNvSpPr/>
          <p:nvPr/>
        </p:nvSpPr>
        <p:spPr>
          <a:xfrm>
            <a:off x="6473527" y="3605602"/>
            <a:ext cx="1258868" cy="187957"/>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328" tIns="105664" rIns="211328" bIns="105664" numCol="1" spcCol="0" rtlCol="0" fromWordArt="0" anchor="ctr" anchorCtr="0" forceAA="0" compatLnSpc="1">
            <a:prstTxWarp prst="textNoShape">
              <a:avLst/>
            </a:prstTxWarp>
            <a:noAutofit/>
          </a:bodyPr>
          <a:lstStyle/>
          <a:p>
            <a:pPr algn="ctr"/>
            <a:r>
              <a:rPr lang="en-US" sz="750" b="1" dirty="0">
                <a:solidFill>
                  <a:schemeClr val="tx1"/>
                </a:solidFill>
              </a:rPr>
              <a:t>Land Trust</a:t>
            </a:r>
          </a:p>
        </p:txBody>
      </p:sp>
      <p:sp>
        <p:nvSpPr>
          <p:cNvPr id="4" name="TextBox 3"/>
          <p:cNvSpPr txBox="1"/>
          <p:nvPr/>
        </p:nvSpPr>
        <p:spPr>
          <a:xfrm>
            <a:off x="6682076" y="5537953"/>
            <a:ext cx="2333211" cy="507831"/>
          </a:xfrm>
          <a:prstGeom prst="rect">
            <a:avLst/>
          </a:prstGeom>
          <a:noFill/>
        </p:spPr>
        <p:txBody>
          <a:bodyPr wrap="square" rtlCol="0">
            <a:spAutoFit/>
          </a:bodyPr>
          <a:lstStyle/>
          <a:p>
            <a:r>
              <a:rPr lang="en-US" sz="1350" dirty="0"/>
              <a:t>*Affordability restrictions apply</a:t>
            </a:r>
          </a:p>
        </p:txBody>
      </p:sp>
      <p:sp>
        <p:nvSpPr>
          <p:cNvPr id="46" name="Rounded Rectangle 45"/>
          <p:cNvSpPr/>
          <p:nvPr/>
        </p:nvSpPr>
        <p:spPr>
          <a:xfrm>
            <a:off x="7188326" y="1828681"/>
            <a:ext cx="772917" cy="270809"/>
          </a:xfrm>
          <a:prstGeom prst="roundRect">
            <a:avLst/>
          </a:prstGeom>
          <a:solidFill>
            <a:srgbClr val="9999FF"/>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328" tIns="105664" rIns="211328" bIns="105664" numCol="1" spcCol="0" rtlCol="0" fromWordArt="0" anchor="ctr" anchorCtr="0" forceAA="0" compatLnSpc="1">
            <a:prstTxWarp prst="textNoShape">
              <a:avLst/>
            </a:prstTxWarp>
            <a:noAutofit/>
          </a:bodyPr>
          <a:lstStyle/>
          <a:p>
            <a:pPr algn="ctr"/>
            <a:r>
              <a:rPr lang="en-US" sz="750" b="1" dirty="0">
                <a:solidFill>
                  <a:schemeClr val="tx1"/>
                </a:solidFill>
              </a:rPr>
              <a:t>Grants</a:t>
            </a:r>
          </a:p>
        </p:txBody>
      </p:sp>
      <p:sp>
        <p:nvSpPr>
          <p:cNvPr id="51" name="Rounded Rectangle 50"/>
          <p:cNvSpPr/>
          <p:nvPr/>
        </p:nvSpPr>
        <p:spPr>
          <a:xfrm>
            <a:off x="6458502" y="3284564"/>
            <a:ext cx="1273893" cy="242351"/>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328" tIns="105664" rIns="211328" bIns="105664" numCol="1" spcCol="0" rtlCol="0" fromWordArt="0" anchor="ctr" anchorCtr="0" forceAA="0" compatLnSpc="1">
            <a:prstTxWarp prst="textNoShape">
              <a:avLst/>
            </a:prstTxWarp>
            <a:noAutofit/>
          </a:bodyPr>
          <a:lstStyle/>
          <a:p>
            <a:pPr algn="ctr"/>
            <a:r>
              <a:rPr lang="en-US" sz="750" b="1" dirty="0">
                <a:solidFill>
                  <a:schemeClr val="tx1"/>
                </a:solidFill>
              </a:rPr>
              <a:t>Tax Incentives / </a:t>
            </a:r>
            <a:r>
              <a:rPr lang="en-US" sz="750" b="1" dirty="0" err="1">
                <a:solidFill>
                  <a:schemeClr val="tx1"/>
                </a:solidFill>
              </a:rPr>
              <a:t>Accel</a:t>
            </a:r>
            <a:r>
              <a:rPr lang="en-US" sz="750" b="1" dirty="0">
                <a:solidFill>
                  <a:schemeClr val="tx1"/>
                </a:solidFill>
              </a:rPr>
              <a:t>. depreciation</a:t>
            </a:r>
          </a:p>
        </p:txBody>
      </p:sp>
      <p:sp>
        <p:nvSpPr>
          <p:cNvPr id="52" name="Rounded Rectangle 51"/>
          <p:cNvSpPr/>
          <p:nvPr/>
        </p:nvSpPr>
        <p:spPr>
          <a:xfrm>
            <a:off x="4808517" y="1828682"/>
            <a:ext cx="940406" cy="280217"/>
          </a:xfrm>
          <a:prstGeom prst="roundRect">
            <a:avLst/>
          </a:prstGeom>
          <a:solidFill>
            <a:srgbClr val="9999FF"/>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750" b="1" dirty="0" err="1">
                <a:solidFill>
                  <a:schemeClr val="tx1"/>
                </a:solidFill>
              </a:rPr>
              <a:t>UpLift</a:t>
            </a:r>
            <a:r>
              <a:rPr lang="en-US" sz="750" b="1" dirty="0">
                <a:solidFill>
                  <a:schemeClr val="tx1"/>
                </a:solidFill>
              </a:rPr>
              <a:t> Program- Meet BFE</a:t>
            </a:r>
          </a:p>
        </p:txBody>
      </p:sp>
      <p:sp>
        <p:nvSpPr>
          <p:cNvPr id="53" name="Rounded Rectangle 52"/>
          <p:cNvSpPr/>
          <p:nvPr/>
        </p:nvSpPr>
        <p:spPr>
          <a:xfrm>
            <a:off x="6464011" y="4179704"/>
            <a:ext cx="1268384" cy="244013"/>
          </a:xfrm>
          <a:prstGeom prst="round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328" tIns="105664" rIns="211328" bIns="105664" numCol="1" spcCol="0" rtlCol="0" fromWordArt="0" anchor="ctr" anchorCtr="0" forceAA="0" compatLnSpc="1">
            <a:prstTxWarp prst="textNoShape">
              <a:avLst/>
            </a:prstTxWarp>
            <a:noAutofit/>
          </a:bodyPr>
          <a:lstStyle/>
          <a:p>
            <a:pPr algn="ctr"/>
            <a:r>
              <a:rPr lang="en-US" sz="750" b="1" dirty="0">
                <a:solidFill>
                  <a:schemeClr val="tx1"/>
                </a:solidFill>
              </a:rPr>
              <a:t>TIF - Homestead Preservation District</a:t>
            </a:r>
          </a:p>
        </p:txBody>
      </p:sp>
      <p:sp>
        <p:nvSpPr>
          <p:cNvPr id="56" name="Rounded Rectangle 55"/>
          <p:cNvSpPr/>
          <p:nvPr/>
        </p:nvSpPr>
        <p:spPr>
          <a:xfrm>
            <a:off x="1484568" y="4877548"/>
            <a:ext cx="768230" cy="442529"/>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r>
              <a:rPr lang="en-US" sz="900" b="1" dirty="0">
                <a:solidFill>
                  <a:schemeClr val="tx1"/>
                </a:solidFill>
              </a:rPr>
              <a:t>Owner SBA Loan Repair Program</a:t>
            </a:r>
          </a:p>
        </p:txBody>
      </p:sp>
      <p:sp>
        <p:nvSpPr>
          <p:cNvPr id="68" name="Rounded Rectangle 67"/>
          <p:cNvSpPr/>
          <p:nvPr/>
        </p:nvSpPr>
        <p:spPr>
          <a:xfrm>
            <a:off x="7238504" y="2374465"/>
            <a:ext cx="722740" cy="261302"/>
          </a:xfrm>
          <a:prstGeom prst="roundRect">
            <a:avLst/>
          </a:prstGeom>
          <a:solidFill>
            <a:srgbClr val="9999FF"/>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211328" tIns="105664" rIns="211328" bIns="105664" numCol="1" spcCol="0" rtlCol="0" fromWordArt="0" anchor="ctr" anchorCtr="0" forceAA="0" compatLnSpc="1">
            <a:prstTxWarp prst="textNoShape">
              <a:avLst/>
            </a:prstTxWarp>
            <a:noAutofit/>
          </a:bodyPr>
          <a:lstStyle/>
          <a:p>
            <a:pPr algn="ctr"/>
            <a:r>
              <a:rPr lang="en-US" sz="750" b="1" dirty="0">
                <a:solidFill>
                  <a:schemeClr val="tx1"/>
                </a:solidFill>
              </a:rPr>
              <a:t>Grants</a:t>
            </a:r>
          </a:p>
        </p:txBody>
      </p:sp>
      <p:sp>
        <p:nvSpPr>
          <p:cNvPr id="69" name="Oval 68"/>
          <p:cNvSpPr/>
          <p:nvPr/>
        </p:nvSpPr>
        <p:spPr>
          <a:xfrm>
            <a:off x="2440663" y="2750975"/>
            <a:ext cx="973005" cy="840637"/>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25" b="1" dirty="0">
                <a:solidFill>
                  <a:schemeClr val="tx1"/>
                </a:solidFill>
              </a:rPr>
              <a:t>CBDRG Case Managers work w/ Recipients for M/LT Housing</a:t>
            </a:r>
          </a:p>
        </p:txBody>
      </p:sp>
      <p:cxnSp>
        <p:nvCxnSpPr>
          <p:cNvPr id="42" name="Straight Connector 41"/>
          <p:cNvCxnSpPr/>
          <p:nvPr/>
        </p:nvCxnSpPr>
        <p:spPr>
          <a:xfrm>
            <a:off x="2889894" y="3591611"/>
            <a:ext cx="0" cy="204018"/>
          </a:xfrm>
          <a:prstGeom prst="line">
            <a:avLst/>
          </a:prstGeom>
          <a:ln w="50800" cmpd="dbl">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2966923" y="3592760"/>
            <a:ext cx="0" cy="204018"/>
          </a:xfrm>
          <a:prstGeom prst="line">
            <a:avLst/>
          </a:prstGeom>
          <a:ln w="50800" cmpd="dbl">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flipH="1" flipV="1">
            <a:off x="2962506" y="3667757"/>
            <a:ext cx="613862" cy="12804"/>
          </a:xfrm>
          <a:prstGeom prst="line">
            <a:avLst/>
          </a:prstGeom>
          <a:ln w="476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177101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650081" y="1097904"/>
            <a:ext cx="7029450" cy="783678"/>
          </a:xfrm>
        </p:spPr>
        <p:txBody>
          <a:bodyPr>
            <a:normAutofit/>
          </a:bodyPr>
          <a:lstStyle/>
          <a:p>
            <a:pPr algn="ctr"/>
            <a:r>
              <a:rPr lang="en-US" sz="3000" b="1" dirty="0"/>
              <a:t>Housing Pilot Program</a:t>
            </a:r>
            <a:endParaRPr lang="en-US" sz="3000" b="1" i="1" dirty="0"/>
          </a:p>
        </p:txBody>
      </p:sp>
      <p:sp>
        <p:nvSpPr>
          <p:cNvPr id="4" name="Content Placeholder 3"/>
          <p:cNvSpPr>
            <a:spLocks noGrp="1"/>
          </p:cNvSpPr>
          <p:nvPr>
            <p:ph sz="half" idx="1"/>
          </p:nvPr>
        </p:nvSpPr>
        <p:spPr>
          <a:xfrm>
            <a:off x="750771" y="2100000"/>
            <a:ext cx="7478829" cy="3622144"/>
          </a:xfrm>
        </p:spPr>
        <p:txBody>
          <a:bodyPr>
            <a:normAutofit lnSpcReduction="10000"/>
          </a:bodyPr>
          <a:lstStyle/>
          <a:p>
            <a:pPr marL="0" indent="0">
              <a:buNone/>
            </a:pPr>
            <a:r>
              <a:rPr lang="en-US" sz="2625" b="1" u="sng" dirty="0"/>
              <a:t>Multi-Faceted Approach –  One Size Does Not Fit All</a:t>
            </a:r>
          </a:p>
          <a:p>
            <a:endParaRPr lang="en-US" sz="675" dirty="0"/>
          </a:p>
          <a:p>
            <a:r>
              <a:rPr lang="en-US" sz="2250" dirty="0"/>
              <a:t>Non-profit Repair &amp; Uplift</a:t>
            </a:r>
          </a:p>
          <a:p>
            <a:r>
              <a:rPr lang="en-US" sz="2250" dirty="0"/>
              <a:t>Non-Profit New Build </a:t>
            </a:r>
          </a:p>
          <a:p>
            <a:r>
              <a:rPr lang="en-US" sz="2250" dirty="0"/>
              <a:t>Builder Incentive – Rental</a:t>
            </a:r>
          </a:p>
          <a:p>
            <a:r>
              <a:rPr lang="en-US" sz="2250" dirty="0"/>
              <a:t>Builder Incentive – For Sale</a:t>
            </a:r>
          </a:p>
          <a:p>
            <a:r>
              <a:rPr lang="en-US" sz="2250" dirty="0"/>
              <a:t>Individual Recipient</a:t>
            </a:r>
          </a:p>
          <a:p>
            <a:pPr lvl="1"/>
            <a:endParaRPr lang="en-US" sz="1500" dirty="0"/>
          </a:p>
          <a:p>
            <a:pPr marL="342900" lvl="1" indent="0">
              <a:buNone/>
            </a:pPr>
            <a:r>
              <a:rPr lang="en-US" sz="1950" dirty="0">
                <a:solidFill>
                  <a:srgbClr val="FF0000"/>
                </a:solidFill>
              </a:rPr>
              <a:t>			</a:t>
            </a:r>
          </a:p>
          <a:p>
            <a:pPr marL="342900" lvl="1" indent="0">
              <a:buNone/>
            </a:pPr>
            <a:r>
              <a:rPr lang="en-US" sz="1950" dirty="0">
                <a:solidFill>
                  <a:srgbClr val="FF0000"/>
                </a:solidFill>
              </a:rPr>
              <a:t>			LET’S THINK BIG TOGETHER!!</a:t>
            </a:r>
          </a:p>
          <a:p>
            <a:pPr marL="342900" lvl="1" indent="0">
              <a:buNone/>
            </a:pPr>
            <a:endParaRPr lang="en-US" sz="5250" dirty="0"/>
          </a:p>
          <a:p>
            <a:pPr marL="342900" lvl="1" indent="0">
              <a:buNone/>
            </a:pPr>
            <a:endParaRPr lang="en-US" sz="5250" dirty="0"/>
          </a:p>
        </p:txBody>
      </p:sp>
      <p:pic>
        <p:nvPicPr>
          <p:cNvPr id="6" name="Picture 5"/>
          <p:cNvPicPr>
            <a:picLocks noChangeAspect="1"/>
          </p:cNvPicPr>
          <p:nvPr/>
        </p:nvPicPr>
        <p:blipFill rotWithShape="1">
          <a:blip r:embed="rId2"/>
          <a:srcRect l="446" r="1351"/>
          <a:stretch/>
        </p:blipFill>
        <p:spPr>
          <a:xfrm>
            <a:off x="5394489" y="2957031"/>
            <a:ext cx="3082565" cy="1998717"/>
          </a:xfrm>
          <a:prstGeom prst="rect">
            <a:avLst/>
          </a:prstGeom>
        </p:spPr>
      </p:pic>
    </p:spTree>
    <p:extLst>
      <p:ext uri="{BB962C8B-B14F-4D97-AF65-F5344CB8AC3E}">
        <p14:creationId xmlns:p14="http://schemas.microsoft.com/office/powerpoint/2010/main" val="66435822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21" name="Rectangle 25"/>
          <p:cNvSpPr>
            <a:spLocks noChangeArrowheads="1"/>
          </p:cNvSpPr>
          <p:nvPr/>
        </p:nvSpPr>
        <p:spPr bwMode="auto">
          <a:xfrm>
            <a:off x="4077515" y="1104175"/>
            <a:ext cx="4066360" cy="800219"/>
          </a:xfrm>
          <a:prstGeom prst="rect">
            <a:avLst/>
          </a:prstGeom>
          <a:noFill/>
          <a:ln w="9525">
            <a:noFill/>
            <a:miter lim="800000"/>
            <a:headEnd/>
            <a:tailEnd/>
          </a:ln>
        </p:spPr>
        <p:txBody>
          <a:bodyPr wrap="square">
            <a:prstTxWarp prst="textNoShape">
              <a:avLst/>
            </a:prstTxWarp>
            <a:spAutoFit/>
          </a:bodyPr>
          <a:lstStyle/>
          <a:p>
            <a:pPr eaLnBrk="1" hangingPunct="1">
              <a:buFont typeface="Wingdings 2" charset="2"/>
              <a:buNone/>
            </a:pPr>
            <a:r>
              <a:rPr lang="en-US" b="1" dirty="0">
                <a:solidFill>
                  <a:srgbClr val="4590B8"/>
                </a:solidFill>
                <a:latin typeface="Calibri" charset="0"/>
              </a:rPr>
              <a:t>Redevelopment of 2 Blocks Downtown </a:t>
            </a:r>
          </a:p>
          <a:p>
            <a:pPr eaLnBrk="1" hangingPunct="1">
              <a:buFont typeface="Arial" charset="0"/>
              <a:buNone/>
            </a:pPr>
            <a:r>
              <a:rPr lang="en-US" sz="1600" b="1" i="1" dirty="0">
                <a:solidFill>
                  <a:srgbClr val="4590B8"/>
                </a:solidFill>
                <a:latin typeface="Calibri" charset="0"/>
              </a:rPr>
              <a:t>Stillwater, OK</a:t>
            </a:r>
            <a:endParaRPr lang="en-US" sz="1600" b="1" dirty="0">
              <a:solidFill>
                <a:srgbClr val="4590B8"/>
              </a:solidFill>
              <a:latin typeface="Calibri" charset="0"/>
            </a:endParaRPr>
          </a:p>
          <a:p>
            <a:pPr eaLnBrk="1" hangingPunct="1">
              <a:buFont typeface="Wingdings 2" charset="2"/>
              <a:buNone/>
            </a:pPr>
            <a:r>
              <a:rPr lang="en-US" sz="1200" b="1" i="1" dirty="0">
                <a:solidFill>
                  <a:srgbClr val="4590B8"/>
                </a:solidFill>
                <a:latin typeface="Calibri" charset="0"/>
              </a:rPr>
              <a:t>	</a:t>
            </a:r>
            <a:endParaRPr lang="en-US" sz="1200" b="1" dirty="0">
              <a:solidFill>
                <a:srgbClr val="4590B8"/>
              </a:solidFill>
              <a:latin typeface="Calibri" charset="0"/>
            </a:endParaRPr>
          </a:p>
        </p:txBody>
      </p:sp>
      <p:sp>
        <p:nvSpPr>
          <p:cNvPr id="2" name="Slide Number Placeholder 1"/>
          <p:cNvSpPr>
            <a:spLocks noGrp="1"/>
          </p:cNvSpPr>
          <p:nvPr>
            <p:ph type="sldNum" sz="quarter" idx="12"/>
          </p:nvPr>
        </p:nvSpPr>
        <p:spPr/>
        <p:txBody>
          <a:bodyPr/>
          <a:lstStyle/>
          <a:p>
            <a:pPr>
              <a:defRPr/>
            </a:pPr>
            <a:fld id="{0846106C-4A71-C14F-8BAC-4717D756A40C}" type="slidenum">
              <a:rPr lang="en-US" smtClean="0"/>
              <a:pPr>
                <a:defRPr/>
              </a:pPr>
              <a:t>4</a:t>
            </a:fld>
            <a:endParaRPr lang="en-US"/>
          </a:p>
        </p:txBody>
      </p:sp>
      <p:sp>
        <p:nvSpPr>
          <p:cNvPr id="12" name="TextBox 11"/>
          <p:cNvSpPr txBox="1">
            <a:spLocks noChangeArrowheads="1"/>
          </p:cNvSpPr>
          <p:nvPr/>
        </p:nvSpPr>
        <p:spPr bwMode="auto">
          <a:xfrm>
            <a:off x="634227" y="688571"/>
            <a:ext cx="3795713" cy="523220"/>
          </a:xfrm>
          <a:prstGeom prst="rect">
            <a:avLst/>
          </a:prstGeom>
          <a:noFill/>
          <a:ln>
            <a:noFill/>
          </a:ln>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defRPr/>
            </a:pPr>
            <a:r>
              <a:rPr lang="en-US" sz="2800" b="1" dirty="0">
                <a:solidFill>
                  <a:schemeClr val="tx2"/>
                </a:solidFill>
                <a:latin typeface="+mn-lt"/>
                <a:cs typeface="Arial" charset="0"/>
              </a:rPr>
              <a:t>Prior Experience</a:t>
            </a:r>
          </a:p>
        </p:txBody>
      </p:sp>
      <p:pic>
        <p:nvPicPr>
          <p:cNvPr id="15" name="Picture 14" descr="Macintosh HD:Users:jilliananderson:Dropbox:Stillwater Urban Planning RFQ (1):Final Report:PDG Final Renderings:160315_lumion exports 6.pdf"/>
          <p:cNvPicPr/>
          <p:nvPr/>
        </p:nvPicPr>
        <p:blipFill rotWithShape="1">
          <a:blip r:embed="rId3" cstate="print">
            <a:extLst>
              <a:ext uri="{28A0092B-C50C-407E-A947-70E740481C1C}">
                <a14:useLocalDpi xmlns:a14="http://schemas.microsoft.com/office/drawing/2010/main" val="0"/>
              </a:ext>
            </a:extLst>
          </a:blip>
          <a:srcRect t="4139"/>
          <a:stretch/>
        </p:blipFill>
        <p:spPr bwMode="auto">
          <a:xfrm>
            <a:off x="4165457" y="1669825"/>
            <a:ext cx="3083068" cy="1667180"/>
          </a:xfrm>
          <a:prstGeom prst="rect">
            <a:avLst/>
          </a:prstGeom>
          <a:noFill/>
          <a:ln w="9525" cap="flat" cmpd="sng" algn="ctr">
            <a:solidFill>
              <a:srgbClr val="4F81BD"/>
            </a:solidFill>
            <a:prstDash val="solid"/>
            <a:round/>
            <a:headEnd type="none" w="med" len="med"/>
            <a:tailEnd type="none" w="med" len="med"/>
          </a:ln>
          <a:extLst>
            <a:ext uri="{53640926-AAD7-44d8-BBD7-CCE9431645EC}">
              <a14:shadowObscured xmlns:lc="http://schemas.openxmlformats.org/drawingml/2006/lockedCanvas" xmlns="" xmlns:mo="http://schemas.microsoft.com/office/mac/office/2008/main" xmlns:mv="urn:schemas-microsoft-com:mac:vml" xmlns:o="urn:schemas-microsoft-com:office:office" xmlns:v="urn:schemas-microsoft-com:vml" xmlns:w10="urn:schemas-microsoft-com:office:word" xmlns:w="http://schemas.openxmlformats.org/wordprocessingml/2006/main" xmlns:a14="http://schemas.microsoft.com/office/drawing/2010/main" xmlns:pic="http://schemas.openxmlformats.org/drawingml/2006/picture" xmlns:wps="http://schemas.microsoft.com/office/word/2010/wordprocessingShape" xmlns:wne="http://schemas.microsoft.com/office/word/2006/wordml" xmlns:wpi="http://schemas.microsoft.com/office/word/2010/wordprocessingInk" xmlns:wpg="http://schemas.microsoft.com/office/word/2010/wordprocessingGroup" xmlns:w15="http://schemas.microsoft.com/office/word/2012/wordml" xmlns:w14="http://schemas.microsoft.com/office/word/2010/wordml" xmlns:wp="http://schemas.openxmlformats.org/drawingml/2006/wordprocessingDrawing" xmlns:wp14="http://schemas.microsoft.com/office/word/2010/wordprocessingDrawing" xmlns:m="http://schemas.openxmlformats.org/officeDocument/2006/math" xmlns:mc="http://schemas.openxmlformats.org/markup-compatibility/2006" xmlns:wpc="http://schemas.microsoft.com/office/word/2010/wordprocessingCanvas"/>
            </a:ext>
          </a:extLst>
        </p:spPr>
      </p:pic>
      <p:sp>
        <p:nvSpPr>
          <p:cNvPr id="9" name="Rectangle 8"/>
          <p:cNvSpPr/>
          <p:nvPr/>
        </p:nvSpPr>
        <p:spPr>
          <a:xfrm>
            <a:off x="665176" y="2230219"/>
            <a:ext cx="4095748" cy="746358"/>
          </a:xfrm>
          <a:prstGeom prst="rect">
            <a:avLst/>
          </a:prstGeom>
        </p:spPr>
        <p:txBody>
          <a:bodyPr wrap="square">
            <a:spAutoFit/>
          </a:bodyPr>
          <a:lstStyle/>
          <a:p>
            <a:pPr>
              <a:defRPr/>
            </a:pPr>
            <a:r>
              <a:rPr lang="en-US" sz="1600" b="1" dirty="0">
                <a:solidFill>
                  <a:srgbClr val="4590B8"/>
                </a:solidFill>
              </a:rPr>
              <a:t>Downtown Plan &amp; Revitalization </a:t>
            </a:r>
          </a:p>
          <a:p>
            <a:pPr>
              <a:defRPr/>
            </a:pPr>
            <a:r>
              <a:rPr lang="en-US" sz="1600" b="1" i="1" dirty="0">
                <a:solidFill>
                  <a:srgbClr val="4590B8"/>
                </a:solidFill>
              </a:rPr>
              <a:t>San Marcos, TX</a:t>
            </a:r>
          </a:p>
          <a:p>
            <a:pPr>
              <a:defRPr/>
            </a:pPr>
            <a:endParaRPr lang="en-US" sz="1050" b="1" dirty="0">
              <a:solidFill>
                <a:srgbClr val="4590B8"/>
              </a:solidFill>
            </a:endParaRPr>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l="58099" t="22031" r="22925" b="8530"/>
          <a:stretch>
            <a:fillRect/>
          </a:stretch>
        </p:blipFill>
        <p:spPr bwMode="auto">
          <a:xfrm>
            <a:off x="768016" y="2779670"/>
            <a:ext cx="1881868" cy="338001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TextBox 7"/>
          <p:cNvSpPr txBox="1">
            <a:spLocks noChangeArrowheads="1"/>
          </p:cNvSpPr>
          <p:nvPr/>
        </p:nvSpPr>
        <p:spPr bwMode="auto">
          <a:xfrm>
            <a:off x="5536495" y="3625438"/>
            <a:ext cx="4376080" cy="75405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MS PGothic" panose="020B0600070205080204" pitchFamily="34" charset="-128"/>
              </a:defRPr>
            </a:lvl1pPr>
            <a:lvl2pPr marL="742950" indent="-285750">
              <a:defRPr>
                <a:solidFill>
                  <a:schemeClr val="tx1"/>
                </a:solidFill>
                <a:latin typeface="Arial" panose="020B0604020202020204" pitchFamily="34" charset="0"/>
                <a:ea typeface="MS PGothic" panose="020B0600070205080204" pitchFamily="34" charset="-128"/>
              </a:defRPr>
            </a:lvl2pPr>
            <a:lvl3pPr marL="1143000" indent="-228600">
              <a:defRPr>
                <a:solidFill>
                  <a:schemeClr val="tx1"/>
                </a:solidFill>
                <a:latin typeface="Arial" panose="020B0604020202020204" pitchFamily="34" charset="0"/>
                <a:ea typeface="MS PGothic" panose="020B0600070205080204" pitchFamily="34" charset="-128"/>
              </a:defRPr>
            </a:lvl3pPr>
            <a:lvl4pPr marL="1600200" indent="-228600">
              <a:defRPr>
                <a:solidFill>
                  <a:schemeClr val="tx1"/>
                </a:solidFill>
                <a:latin typeface="Arial" panose="020B0604020202020204" pitchFamily="34" charset="0"/>
                <a:ea typeface="MS PGothic" panose="020B0600070205080204" pitchFamily="34" charset="-128"/>
              </a:defRPr>
            </a:lvl4pPr>
            <a:lvl5pPr marL="2057400" indent="-228600">
              <a:defRPr>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Arial" panose="020B0604020202020204" pitchFamily="34" charset="0"/>
                <a:ea typeface="MS PGothic" panose="020B0600070205080204" pitchFamily="34" charset="-128"/>
              </a:defRPr>
            </a:lvl9pPr>
          </a:lstStyle>
          <a:p>
            <a:pPr eaLnBrk="1" hangingPunct="1">
              <a:buFont typeface="Wingdings 2" panose="05020102010507070707" pitchFamily="18" charset="2"/>
              <a:buNone/>
              <a:defRPr/>
            </a:pPr>
            <a:r>
              <a:rPr lang="en-US" b="1" dirty="0">
                <a:solidFill>
                  <a:srgbClr val="4590B8"/>
                </a:solidFill>
                <a:latin typeface="+mn-lt"/>
              </a:rPr>
              <a:t>Economic Development Strategy </a:t>
            </a:r>
            <a:endParaRPr lang="en-US" sz="1600" b="1" dirty="0">
              <a:solidFill>
                <a:srgbClr val="4590B8"/>
              </a:solidFill>
              <a:latin typeface="+mn-lt"/>
            </a:endParaRPr>
          </a:p>
          <a:p>
            <a:pPr eaLnBrk="1" hangingPunct="1">
              <a:buFont typeface="Wingdings 2" panose="05020102010507070707" pitchFamily="18" charset="2"/>
              <a:buNone/>
              <a:defRPr/>
            </a:pPr>
            <a:r>
              <a:rPr lang="en-US" sz="1600" b="1" i="1" dirty="0">
                <a:solidFill>
                  <a:srgbClr val="4590B8"/>
                </a:solidFill>
                <a:latin typeface="+mn-lt"/>
              </a:rPr>
              <a:t>Mississippi Gulf Coast, MS</a:t>
            </a:r>
          </a:p>
          <a:p>
            <a:pPr eaLnBrk="1" hangingPunct="1">
              <a:defRPr/>
            </a:pPr>
            <a:r>
              <a:rPr lang="en-US" sz="900" dirty="0">
                <a:latin typeface="+mj-lt"/>
              </a:rPr>
              <a:t>				</a:t>
            </a:r>
            <a:r>
              <a:rPr lang="en-US" sz="900" b="1" i="1" dirty="0">
                <a:solidFill>
                  <a:srgbClr val="FF0000"/>
                </a:solidFill>
                <a:latin typeface="+mj-lt"/>
              </a:rPr>
              <a:t> </a:t>
            </a:r>
            <a:endParaRPr lang="en-US" sz="900" dirty="0">
              <a:latin typeface="+mj-lt"/>
            </a:endParaRPr>
          </a:p>
        </p:txBody>
      </p:sp>
      <p:pic>
        <p:nvPicPr>
          <p:cNvPr id="16" name="Picture 3"/>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92003" y="4207296"/>
            <a:ext cx="1933575" cy="2501259"/>
          </a:xfrm>
          <a:prstGeom prst="rect">
            <a:avLst/>
          </a:prstGeom>
          <a:noFill/>
          <a:ln w="12700">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307252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814241" y="500210"/>
            <a:ext cx="7029450" cy="783678"/>
          </a:xfrm>
        </p:spPr>
        <p:txBody>
          <a:bodyPr>
            <a:normAutofit/>
          </a:bodyPr>
          <a:lstStyle/>
          <a:p>
            <a:pPr algn="ctr"/>
            <a:r>
              <a:rPr lang="en-US" sz="3200" b="1" dirty="0"/>
              <a:t>Means To Our Goals</a:t>
            </a:r>
            <a:endParaRPr lang="en-US" sz="3200" b="1" i="1" dirty="0"/>
          </a:p>
        </p:txBody>
      </p:sp>
      <p:sp>
        <p:nvSpPr>
          <p:cNvPr id="4" name="Content Placeholder 3"/>
          <p:cNvSpPr>
            <a:spLocks noGrp="1"/>
          </p:cNvSpPr>
          <p:nvPr>
            <p:ph sz="half" idx="1"/>
          </p:nvPr>
        </p:nvSpPr>
        <p:spPr>
          <a:xfrm>
            <a:off x="300715" y="2050257"/>
            <a:ext cx="3814085" cy="3522707"/>
          </a:xfrm>
        </p:spPr>
        <p:txBody>
          <a:bodyPr>
            <a:normAutofit fontScale="25000" lnSpcReduction="20000"/>
          </a:bodyPr>
          <a:lstStyle/>
          <a:p>
            <a:pPr marL="0" indent="0">
              <a:buNone/>
            </a:pPr>
            <a:r>
              <a:rPr lang="en-US" sz="6450" b="1" u="sng" dirty="0"/>
              <a:t>Opportunities for Innovation</a:t>
            </a:r>
          </a:p>
          <a:p>
            <a:pPr marL="342900" lvl="1" indent="0">
              <a:buNone/>
            </a:pPr>
            <a:endParaRPr lang="en-US" dirty="0"/>
          </a:p>
          <a:p>
            <a:r>
              <a:rPr lang="en-US" sz="6000" dirty="0"/>
              <a:t>Alternative construction methods (modular)</a:t>
            </a:r>
          </a:p>
          <a:p>
            <a:pPr lvl="1"/>
            <a:endParaRPr lang="en-US" sz="1875" dirty="0"/>
          </a:p>
          <a:p>
            <a:r>
              <a:rPr lang="en-US" sz="6000" dirty="0"/>
              <a:t>Preposition developer agreements</a:t>
            </a:r>
          </a:p>
          <a:p>
            <a:endParaRPr lang="en-US" sz="1800" dirty="0"/>
          </a:p>
          <a:p>
            <a:r>
              <a:rPr lang="en-US" sz="6000" dirty="0"/>
              <a:t>Preposition other partner agreements</a:t>
            </a:r>
          </a:p>
          <a:p>
            <a:endParaRPr lang="en-US" sz="2400" dirty="0"/>
          </a:p>
          <a:p>
            <a:r>
              <a:rPr lang="en-US" sz="6000" dirty="0"/>
              <a:t>Community Land Trusts</a:t>
            </a:r>
          </a:p>
          <a:p>
            <a:endParaRPr lang="en-US" sz="1875" dirty="0"/>
          </a:p>
          <a:p>
            <a:r>
              <a:rPr lang="en-US" sz="6000" dirty="0"/>
              <a:t>Extreme Neighborhood Makeovers</a:t>
            </a:r>
          </a:p>
          <a:p>
            <a:endParaRPr lang="en-US" sz="1875" dirty="0"/>
          </a:p>
          <a:p>
            <a:r>
              <a:rPr lang="en-US" sz="6000" dirty="0"/>
              <a:t>Homestead Preservation District</a:t>
            </a:r>
          </a:p>
          <a:p>
            <a:endParaRPr lang="en-US" sz="1875" dirty="0"/>
          </a:p>
          <a:p>
            <a:r>
              <a:rPr lang="en-US" sz="6000" dirty="0"/>
              <a:t>Tax Increment Financing</a:t>
            </a:r>
          </a:p>
          <a:p>
            <a:endParaRPr lang="en-US" sz="2400" dirty="0"/>
          </a:p>
          <a:p>
            <a:r>
              <a:rPr lang="en-US" sz="6000" dirty="0"/>
              <a:t>Utilize public land for new development </a:t>
            </a:r>
          </a:p>
          <a:p>
            <a:pPr marL="0" indent="0">
              <a:buNone/>
            </a:pPr>
            <a:r>
              <a:rPr lang="en-US" sz="5550" dirty="0"/>
              <a:t>     (city, county, TXDOT)</a:t>
            </a:r>
          </a:p>
          <a:p>
            <a:pPr marL="342900" lvl="1" indent="0">
              <a:buNone/>
            </a:pPr>
            <a:endParaRPr lang="en-US" sz="5250" dirty="0"/>
          </a:p>
        </p:txBody>
      </p:sp>
      <p:sp>
        <p:nvSpPr>
          <p:cNvPr id="2" name="Content Placeholder 1"/>
          <p:cNvSpPr>
            <a:spLocks noGrp="1"/>
          </p:cNvSpPr>
          <p:nvPr>
            <p:ph sz="half" idx="2"/>
          </p:nvPr>
        </p:nvSpPr>
        <p:spPr>
          <a:xfrm>
            <a:off x="4328966" y="1972486"/>
            <a:ext cx="4514850" cy="3871912"/>
          </a:xfrm>
        </p:spPr>
        <p:txBody>
          <a:bodyPr>
            <a:normAutofit fontScale="25000" lnSpcReduction="20000"/>
          </a:bodyPr>
          <a:lstStyle/>
          <a:p>
            <a:pPr marL="68580" indent="0">
              <a:lnSpc>
                <a:spcPct val="120000"/>
              </a:lnSpc>
              <a:spcBef>
                <a:spcPts val="0"/>
              </a:spcBef>
              <a:buNone/>
            </a:pPr>
            <a:r>
              <a:rPr lang="en-US" sz="6450" b="1" u="sng" dirty="0"/>
              <a:t>Traditional But Important Approaches</a:t>
            </a:r>
          </a:p>
          <a:p>
            <a:pPr marL="68580" indent="0">
              <a:lnSpc>
                <a:spcPct val="120000"/>
              </a:lnSpc>
              <a:spcBef>
                <a:spcPts val="0"/>
              </a:spcBef>
            </a:pPr>
            <a:endParaRPr lang="en-US" sz="3150" dirty="0"/>
          </a:p>
          <a:p>
            <a:pPr marL="68580" indent="0">
              <a:spcBef>
                <a:spcPts val="0"/>
              </a:spcBef>
            </a:pPr>
            <a:r>
              <a:rPr lang="en-US" sz="6000" dirty="0"/>
              <a:t>Construction Loans</a:t>
            </a:r>
          </a:p>
          <a:p>
            <a:pPr marL="411480" lvl="1" indent="0">
              <a:spcBef>
                <a:spcPts val="0"/>
              </a:spcBef>
            </a:pPr>
            <a:r>
              <a:rPr lang="en-US" sz="5700" dirty="0"/>
              <a:t>Low interest interim, permanent, </a:t>
            </a:r>
          </a:p>
          <a:p>
            <a:pPr marL="411480" lvl="1" indent="0">
              <a:spcBef>
                <a:spcPts val="0"/>
              </a:spcBef>
            </a:pPr>
            <a:r>
              <a:rPr lang="en-US" sz="5700" dirty="0"/>
              <a:t>Line of Credit</a:t>
            </a:r>
          </a:p>
          <a:p>
            <a:pPr marL="411480" lvl="1" indent="0">
              <a:spcBef>
                <a:spcPts val="0"/>
              </a:spcBef>
            </a:pPr>
            <a:r>
              <a:rPr lang="en-US" sz="5700" dirty="0"/>
              <a:t>Guarantees</a:t>
            </a:r>
          </a:p>
          <a:p>
            <a:pPr marL="68580" indent="0">
              <a:spcBef>
                <a:spcPts val="0"/>
              </a:spcBef>
            </a:pPr>
            <a:endParaRPr lang="en-US" sz="4500" dirty="0"/>
          </a:p>
          <a:p>
            <a:pPr marL="68580" indent="0">
              <a:spcBef>
                <a:spcPts val="0"/>
              </a:spcBef>
            </a:pPr>
            <a:endParaRPr lang="en-US" sz="1875" dirty="0"/>
          </a:p>
          <a:p>
            <a:pPr marL="68580" indent="0">
              <a:spcBef>
                <a:spcPts val="0"/>
              </a:spcBef>
            </a:pPr>
            <a:r>
              <a:rPr lang="en-US" sz="6000" dirty="0"/>
              <a:t>Unit Buy-Down Grants</a:t>
            </a:r>
          </a:p>
          <a:p>
            <a:pPr marL="68580" indent="0">
              <a:spcBef>
                <a:spcPts val="0"/>
              </a:spcBef>
            </a:pPr>
            <a:endParaRPr lang="en-US" sz="6000" dirty="0"/>
          </a:p>
          <a:p>
            <a:pPr marL="68580" indent="0">
              <a:spcBef>
                <a:spcPts val="0"/>
              </a:spcBef>
              <a:buNone/>
            </a:pPr>
            <a:endParaRPr lang="en-US" sz="1875" dirty="0"/>
          </a:p>
          <a:p>
            <a:pPr marL="68580" indent="0">
              <a:spcBef>
                <a:spcPts val="0"/>
              </a:spcBef>
            </a:pPr>
            <a:r>
              <a:rPr lang="en-US" sz="6000" dirty="0"/>
              <a:t>Tax</a:t>
            </a:r>
            <a:r>
              <a:rPr lang="en-US" sz="7200" dirty="0"/>
              <a:t> </a:t>
            </a:r>
            <a:r>
              <a:rPr lang="en-US" sz="6000" dirty="0"/>
              <a:t>incentives – accelerated depreciation </a:t>
            </a:r>
          </a:p>
          <a:p>
            <a:pPr marL="68580" indent="0">
              <a:spcBef>
                <a:spcPts val="0"/>
              </a:spcBef>
              <a:buNone/>
            </a:pPr>
            <a:r>
              <a:rPr lang="en-US" sz="5550" dirty="0"/>
              <a:t>  (pending legislative changes)</a:t>
            </a:r>
          </a:p>
          <a:p>
            <a:pPr marL="68580" indent="0">
              <a:spcBef>
                <a:spcPts val="0"/>
              </a:spcBef>
              <a:buNone/>
            </a:pPr>
            <a:endParaRPr lang="en-US" sz="5550" dirty="0"/>
          </a:p>
          <a:p>
            <a:pPr marL="68580" indent="0">
              <a:spcBef>
                <a:spcPts val="0"/>
              </a:spcBef>
            </a:pPr>
            <a:endParaRPr lang="en-US" sz="1875" dirty="0"/>
          </a:p>
          <a:p>
            <a:pPr marL="68580" indent="0">
              <a:spcBef>
                <a:spcPts val="0"/>
              </a:spcBef>
            </a:pPr>
            <a:r>
              <a:rPr lang="en-US" sz="6000" dirty="0"/>
              <a:t>Infrastructure Grants</a:t>
            </a:r>
          </a:p>
          <a:p>
            <a:pPr marL="68580" indent="0">
              <a:spcBef>
                <a:spcPts val="0"/>
              </a:spcBef>
            </a:pPr>
            <a:endParaRPr lang="en-US" sz="6000" dirty="0"/>
          </a:p>
          <a:p>
            <a:pPr marL="68580" indent="0">
              <a:spcBef>
                <a:spcPts val="0"/>
              </a:spcBef>
            </a:pPr>
            <a:endParaRPr lang="en-US" sz="1875" dirty="0"/>
          </a:p>
          <a:p>
            <a:pPr marL="68580" indent="0">
              <a:spcBef>
                <a:spcPts val="0"/>
              </a:spcBef>
            </a:pPr>
            <a:r>
              <a:rPr lang="en-US" sz="6000" dirty="0"/>
              <a:t>Waiver of Fees</a:t>
            </a:r>
          </a:p>
          <a:p>
            <a:pPr marL="68580" indent="0">
              <a:spcBef>
                <a:spcPts val="0"/>
              </a:spcBef>
            </a:pPr>
            <a:endParaRPr lang="en-US" sz="6000" dirty="0"/>
          </a:p>
          <a:p>
            <a:pPr marL="68580" indent="0">
              <a:spcBef>
                <a:spcPts val="0"/>
              </a:spcBef>
            </a:pPr>
            <a:endParaRPr lang="en-US" sz="1875" dirty="0"/>
          </a:p>
          <a:p>
            <a:pPr marL="68580" indent="0">
              <a:spcBef>
                <a:spcPts val="0"/>
              </a:spcBef>
            </a:pPr>
            <a:r>
              <a:rPr lang="en-US" sz="6000" dirty="0"/>
              <a:t>Uplift Grants</a:t>
            </a:r>
          </a:p>
          <a:p>
            <a:endParaRPr lang="en-US" dirty="0"/>
          </a:p>
          <a:p>
            <a:endParaRPr lang="en-US" dirty="0"/>
          </a:p>
          <a:p>
            <a:endParaRPr lang="en-US" dirty="0"/>
          </a:p>
        </p:txBody>
      </p:sp>
    </p:spTree>
    <p:extLst>
      <p:ext uri="{BB962C8B-B14F-4D97-AF65-F5344CB8AC3E}">
        <p14:creationId xmlns:p14="http://schemas.microsoft.com/office/powerpoint/2010/main" val="6619254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p:cNvSpPr>
            <a:spLocks noGrp="1"/>
          </p:cNvSpPr>
          <p:nvPr>
            <p:ph type="title"/>
          </p:nvPr>
        </p:nvSpPr>
        <p:spPr>
          <a:xfrm>
            <a:off x="1105853" y="1099333"/>
            <a:ext cx="7029450" cy="783678"/>
          </a:xfrm>
        </p:spPr>
        <p:txBody>
          <a:bodyPr>
            <a:normAutofit/>
          </a:bodyPr>
          <a:lstStyle/>
          <a:p>
            <a:pPr algn="ctr"/>
            <a:r>
              <a:rPr lang="en-US" sz="2700" b="1" dirty="0"/>
              <a:t>Individual Recipient Programs</a:t>
            </a:r>
            <a:endParaRPr lang="en-US" sz="2700" b="1" i="1" dirty="0"/>
          </a:p>
        </p:txBody>
      </p:sp>
      <p:sp>
        <p:nvSpPr>
          <p:cNvPr id="4" name="Content Placeholder 3"/>
          <p:cNvSpPr>
            <a:spLocks noGrp="1"/>
          </p:cNvSpPr>
          <p:nvPr>
            <p:ph sz="half" idx="1"/>
          </p:nvPr>
        </p:nvSpPr>
        <p:spPr>
          <a:xfrm>
            <a:off x="523600" y="1998739"/>
            <a:ext cx="6780170" cy="3659111"/>
          </a:xfrm>
        </p:spPr>
        <p:txBody>
          <a:bodyPr>
            <a:normAutofit/>
          </a:bodyPr>
          <a:lstStyle/>
          <a:p>
            <a:pPr lvl="1"/>
            <a:endParaRPr lang="en-US" sz="1050" dirty="0"/>
          </a:p>
          <a:p>
            <a:pPr lvl="1"/>
            <a:r>
              <a:rPr lang="en-US" sz="2100" dirty="0"/>
              <a:t>Down Payment Assistance</a:t>
            </a:r>
          </a:p>
          <a:p>
            <a:pPr lvl="1"/>
            <a:endParaRPr lang="en-US" sz="1050" dirty="0"/>
          </a:p>
          <a:p>
            <a:pPr lvl="1"/>
            <a:r>
              <a:rPr lang="en-US" sz="2100" dirty="0"/>
              <a:t>Mortgage Assistance</a:t>
            </a:r>
          </a:p>
          <a:p>
            <a:pPr lvl="1"/>
            <a:endParaRPr lang="en-US" sz="1050" dirty="0"/>
          </a:p>
          <a:p>
            <a:pPr lvl="1"/>
            <a:r>
              <a:rPr lang="en-US" sz="2100" dirty="0"/>
              <a:t>Credit Counseling</a:t>
            </a:r>
          </a:p>
          <a:p>
            <a:pPr lvl="1"/>
            <a:endParaRPr lang="en-US" sz="1050" dirty="0"/>
          </a:p>
          <a:p>
            <a:pPr lvl="1"/>
            <a:r>
              <a:rPr lang="en-US" sz="2100" dirty="0"/>
              <a:t>Rental Assistance</a:t>
            </a:r>
          </a:p>
          <a:p>
            <a:pPr lvl="1"/>
            <a:endParaRPr lang="en-US" sz="5250" dirty="0"/>
          </a:p>
          <a:p>
            <a:pPr lvl="1"/>
            <a:endParaRPr lang="en-US" sz="1500" dirty="0"/>
          </a:p>
          <a:p>
            <a:pPr marL="342900" lvl="1" indent="0">
              <a:buNone/>
            </a:pPr>
            <a:endParaRPr lang="en-US" sz="5250" dirty="0"/>
          </a:p>
          <a:p>
            <a:pPr marL="342900" lvl="1" indent="0">
              <a:buNone/>
            </a:pPr>
            <a:endParaRPr lang="en-US" sz="5250" dirty="0"/>
          </a:p>
        </p:txBody>
      </p:sp>
      <p:pic>
        <p:nvPicPr>
          <p:cNvPr id="6" name="Picture 5"/>
          <p:cNvPicPr>
            <a:picLocks noChangeAspect="1"/>
          </p:cNvPicPr>
          <p:nvPr/>
        </p:nvPicPr>
        <p:blipFill>
          <a:blip r:embed="rId2"/>
          <a:stretch>
            <a:fillRect/>
          </a:stretch>
        </p:blipFill>
        <p:spPr>
          <a:xfrm>
            <a:off x="3546599" y="3661113"/>
            <a:ext cx="3139081" cy="1890686"/>
          </a:xfrm>
          <a:prstGeom prst="rect">
            <a:avLst/>
          </a:prstGeom>
        </p:spPr>
      </p:pic>
      <p:pic>
        <p:nvPicPr>
          <p:cNvPr id="5" name="Picture 4"/>
          <p:cNvPicPr>
            <a:picLocks noChangeAspect="1"/>
          </p:cNvPicPr>
          <p:nvPr/>
        </p:nvPicPr>
        <p:blipFill>
          <a:blip r:embed="rId3"/>
          <a:stretch>
            <a:fillRect/>
          </a:stretch>
        </p:blipFill>
        <p:spPr>
          <a:xfrm>
            <a:off x="6240613" y="1883011"/>
            <a:ext cx="2577200" cy="2123870"/>
          </a:xfrm>
          <a:prstGeom prst="rect">
            <a:avLst/>
          </a:prstGeom>
        </p:spPr>
      </p:pic>
    </p:spTree>
    <p:extLst>
      <p:ext uri="{BB962C8B-B14F-4D97-AF65-F5344CB8AC3E}">
        <p14:creationId xmlns:p14="http://schemas.microsoft.com/office/powerpoint/2010/main" val="157797337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r="47704"/>
          <a:stretch/>
        </p:blipFill>
        <p:spPr>
          <a:xfrm>
            <a:off x="207169" y="2132852"/>
            <a:ext cx="2444120" cy="1422732"/>
          </a:xfrm>
          <a:prstGeom prst="rect">
            <a:avLst/>
          </a:prstGeom>
        </p:spPr>
      </p:pic>
      <p:pic>
        <p:nvPicPr>
          <p:cNvPr id="5" name="Picture 4"/>
          <p:cNvPicPr>
            <a:picLocks noChangeAspect="1"/>
          </p:cNvPicPr>
          <p:nvPr/>
        </p:nvPicPr>
        <p:blipFill>
          <a:blip r:embed="rId3"/>
          <a:stretch>
            <a:fillRect/>
          </a:stretch>
        </p:blipFill>
        <p:spPr>
          <a:xfrm>
            <a:off x="0" y="4235860"/>
            <a:ext cx="2794345" cy="1591825"/>
          </a:xfrm>
          <a:prstGeom prst="rect">
            <a:avLst/>
          </a:prstGeom>
        </p:spPr>
      </p:pic>
      <p:pic>
        <p:nvPicPr>
          <p:cNvPr id="9" name="Picture 8"/>
          <p:cNvPicPr>
            <a:picLocks noChangeAspect="1"/>
          </p:cNvPicPr>
          <p:nvPr/>
        </p:nvPicPr>
        <p:blipFill>
          <a:blip r:embed="rId4"/>
          <a:stretch>
            <a:fillRect/>
          </a:stretch>
        </p:blipFill>
        <p:spPr>
          <a:xfrm>
            <a:off x="5701631" y="2125267"/>
            <a:ext cx="3424869" cy="1430318"/>
          </a:xfrm>
          <a:prstGeom prst="rect">
            <a:avLst/>
          </a:prstGeom>
        </p:spPr>
      </p:pic>
      <p:pic>
        <p:nvPicPr>
          <p:cNvPr id="10" name="Picture 9"/>
          <p:cNvPicPr>
            <a:picLocks noChangeAspect="1"/>
          </p:cNvPicPr>
          <p:nvPr/>
        </p:nvPicPr>
        <p:blipFill>
          <a:blip r:embed="rId5"/>
          <a:stretch>
            <a:fillRect/>
          </a:stretch>
        </p:blipFill>
        <p:spPr>
          <a:xfrm>
            <a:off x="3051216" y="4139989"/>
            <a:ext cx="2630587" cy="1591825"/>
          </a:xfrm>
          <a:prstGeom prst="rect">
            <a:avLst/>
          </a:prstGeom>
        </p:spPr>
      </p:pic>
      <p:sp>
        <p:nvSpPr>
          <p:cNvPr id="11" name="Title 1"/>
          <p:cNvSpPr>
            <a:spLocks noGrp="1"/>
          </p:cNvSpPr>
          <p:nvPr>
            <p:ph type="title"/>
          </p:nvPr>
        </p:nvSpPr>
        <p:spPr/>
        <p:txBody>
          <a:bodyPr>
            <a:normAutofit/>
          </a:bodyPr>
          <a:lstStyle/>
          <a:p>
            <a:r>
              <a:rPr lang="en-US" sz="2625" b="1" i="1" dirty="0"/>
              <a:t>Utilizing Alternative Construction Methods</a:t>
            </a:r>
          </a:p>
        </p:txBody>
      </p:sp>
      <p:pic>
        <p:nvPicPr>
          <p:cNvPr id="8" name="Picture 7"/>
          <p:cNvPicPr>
            <a:picLocks noChangeAspect="1"/>
          </p:cNvPicPr>
          <p:nvPr/>
        </p:nvPicPr>
        <p:blipFill>
          <a:blip r:embed="rId6"/>
          <a:stretch>
            <a:fillRect/>
          </a:stretch>
        </p:blipFill>
        <p:spPr>
          <a:xfrm>
            <a:off x="2977634" y="4044117"/>
            <a:ext cx="3053169" cy="1783568"/>
          </a:xfrm>
          <a:prstGeom prst="rect">
            <a:avLst/>
          </a:prstGeom>
        </p:spPr>
      </p:pic>
      <p:pic>
        <p:nvPicPr>
          <p:cNvPr id="12" name="Picture 11"/>
          <p:cNvPicPr>
            <a:picLocks noChangeAspect="1"/>
          </p:cNvPicPr>
          <p:nvPr/>
        </p:nvPicPr>
        <p:blipFill>
          <a:blip r:embed="rId7"/>
          <a:stretch>
            <a:fillRect/>
          </a:stretch>
        </p:blipFill>
        <p:spPr>
          <a:xfrm>
            <a:off x="2794145" y="2007194"/>
            <a:ext cx="2764631" cy="1941052"/>
          </a:xfrm>
          <a:prstGeom prst="rect">
            <a:avLst/>
          </a:prstGeom>
        </p:spPr>
      </p:pic>
      <p:pic>
        <p:nvPicPr>
          <p:cNvPr id="13" name="Picture 12"/>
          <p:cNvPicPr>
            <a:picLocks noChangeAspect="1"/>
          </p:cNvPicPr>
          <p:nvPr/>
        </p:nvPicPr>
        <p:blipFill rotWithShape="1">
          <a:blip r:embed="rId8"/>
          <a:srcRect l="32884" t="65713" b="-1"/>
          <a:stretch/>
        </p:blipFill>
        <p:spPr>
          <a:xfrm>
            <a:off x="6214093" y="4240417"/>
            <a:ext cx="2807075" cy="1390966"/>
          </a:xfrm>
          <a:prstGeom prst="rect">
            <a:avLst/>
          </a:prstGeom>
        </p:spPr>
      </p:pic>
    </p:spTree>
    <p:extLst>
      <p:ext uri="{BB962C8B-B14F-4D97-AF65-F5344CB8AC3E}">
        <p14:creationId xmlns:p14="http://schemas.microsoft.com/office/powerpoint/2010/main" val="259778870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Request #1 of Feds/State:  Housing</a:t>
            </a:r>
          </a:p>
        </p:txBody>
      </p:sp>
      <p:sp>
        <p:nvSpPr>
          <p:cNvPr id="4" name="Content Placeholder 4"/>
          <p:cNvSpPr>
            <a:spLocks noGrp="1"/>
          </p:cNvSpPr>
          <p:nvPr>
            <p:ph idx="1"/>
          </p:nvPr>
        </p:nvSpPr>
        <p:spPr/>
        <p:txBody>
          <a:bodyPr>
            <a:normAutofit/>
          </a:bodyPr>
          <a:lstStyle/>
          <a:p>
            <a:r>
              <a:rPr lang="en-US" dirty="0"/>
              <a:t>Assistance to Refine and Establish Programs Now</a:t>
            </a:r>
          </a:p>
          <a:p>
            <a:pPr lvl="1"/>
            <a:r>
              <a:rPr lang="en-US" dirty="0"/>
              <a:t>Finalize non-profit relationships &amp; agreements</a:t>
            </a:r>
          </a:p>
          <a:p>
            <a:pPr lvl="1"/>
            <a:r>
              <a:rPr lang="en-US" dirty="0"/>
              <a:t>Finalize developer RFP process &amp; agreements</a:t>
            </a:r>
          </a:p>
          <a:p>
            <a:pPr lvl="1"/>
            <a:r>
              <a:rPr lang="en-US" dirty="0"/>
              <a:t>Set up incentive programs</a:t>
            </a:r>
          </a:p>
          <a:p>
            <a:pPr lvl="1"/>
            <a:r>
              <a:rPr lang="en-US" dirty="0"/>
              <a:t>Finalize funding request and commitments</a:t>
            </a:r>
          </a:p>
          <a:p>
            <a:pPr lvl="1"/>
            <a:endParaRPr lang="en-US" dirty="0"/>
          </a:p>
          <a:p>
            <a:r>
              <a:rPr lang="en-US" dirty="0"/>
              <a:t>Redesign coordinated case worker system that matches and facilitates housing options (including new), providing a </a:t>
            </a:r>
            <a:r>
              <a:rPr lang="en-US" u="sng" dirty="0"/>
              <a:t>seamless </a:t>
            </a:r>
            <a:r>
              <a:rPr lang="en-US" dirty="0"/>
              <a:t>transition for program recipients</a:t>
            </a:r>
          </a:p>
          <a:p>
            <a:endParaRPr lang="en-US" dirty="0"/>
          </a:p>
          <a:p>
            <a:endParaRPr lang="en-US" dirty="0"/>
          </a:p>
        </p:txBody>
      </p:sp>
    </p:spTree>
    <p:extLst>
      <p:ext uri="{BB962C8B-B14F-4D97-AF65-F5344CB8AC3E}">
        <p14:creationId xmlns:p14="http://schemas.microsoft.com/office/powerpoint/2010/main" val="32377865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746" y="578644"/>
            <a:ext cx="7886700" cy="624059"/>
          </a:xfrm>
        </p:spPr>
        <p:txBody>
          <a:bodyPr>
            <a:normAutofit/>
          </a:bodyPr>
          <a:lstStyle/>
          <a:p>
            <a:r>
              <a:rPr lang="en-US" sz="3200" b="1" dirty="0"/>
              <a:t>Housing Unit Mix – Aransas County (2016)</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1319795157"/>
              </p:ext>
            </p:extLst>
          </p:nvPr>
        </p:nvGraphicFramePr>
        <p:xfrm>
          <a:off x="574349" y="1597075"/>
          <a:ext cx="7754972" cy="2696337"/>
        </p:xfrm>
        <a:graphic>
          <a:graphicData uri="http://schemas.openxmlformats.org/drawingml/2006/table">
            <a:tbl>
              <a:tblPr firstRow="1" bandRow="1">
                <a:tableStyleId>{5C22544A-7EE6-4342-B048-85BDC9FD1C3A}</a:tableStyleId>
              </a:tblPr>
              <a:tblGrid>
                <a:gridCol w="5498925">
                  <a:extLst>
                    <a:ext uri="{9D8B030D-6E8A-4147-A177-3AD203B41FA5}">
                      <a16:colId xmlns:a16="http://schemas.microsoft.com/office/drawing/2014/main" val="20000"/>
                    </a:ext>
                  </a:extLst>
                </a:gridCol>
                <a:gridCol w="2256047">
                  <a:extLst>
                    <a:ext uri="{9D8B030D-6E8A-4147-A177-3AD203B41FA5}">
                      <a16:colId xmlns:a16="http://schemas.microsoft.com/office/drawing/2014/main" val="20001"/>
                    </a:ext>
                  </a:extLst>
                </a:gridCol>
              </a:tblGrid>
              <a:tr h="396047">
                <a:tc>
                  <a:txBody>
                    <a:bodyPr/>
                    <a:lstStyle/>
                    <a:p>
                      <a:endParaRPr lang="en-US" sz="1600" b="1" dirty="0"/>
                    </a:p>
                  </a:txBody>
                  <a:tcPr marL="68580" marR="68580" marT="34290" marB="34290"/>
                </a:tc>
                <a:tc>
                  <a:txBody>
                    <a:bodyPr/>
                    <a:lstStyle/>
                    <a:p>
                      <a:r>
                        <a:rPr lang="en-US" sz="1600" b="1" dirty="0"/>
                        <a:t>Estimated &amp; Rounded #s</a:t>
                      </a:r>
                    </a:p>
                  </a:txBody>
                  <a:tcPr marL="68580" marR="68580" marT="34290" marB="34290"/>
                </a:tc>
                <a:extLst>
                  <a:ext uri="{0D108BD9-81ED-4DB2-BD59-A6C34878D82A}">
                    <a16:rowId xmlns:a16="http://schemas.microsoft.com/office/drawing/2014/main" val="10000"/>
                  </a:ext>
                </a:extLst>
              </a:tr>
              <a:tr h="348806">
                <a:tc>
                  <a:txBody>
                    <a:bodyPr/>
                    <a:lstStyle/>
                    <a:p>
                      <a:r>
                        <a:rPr lang="en-US" sz="1600" b="1" dirty="0"/>
                        <a:t>Total Households </a:t>
                      </a:r>
                    </a:p>
                  </a:txBody>
                  <a:tcPr marL="68580" marR="68580" marT="34290" marB="34290"/>
                </a:tc>
                <a:tc>
                  <a:txBody>
                    <a:bodyPr/>
                    <a:lstStyle/>
                    <a:p>
                      <a:r>
                        <a:rPr lang="en-US" sz="1600" b="1" baseline="0" dirty="0">
                          <a:solidFill>
                            <a:schemeClr val="tx1"/>
                          </a:solidFill>
                        </a:rPr>
                        <a:t>15,600-16,000</a:t>
                      </a:r>
                      <a:endParaRPr lang="en-US" sz="1600" b="1" dirty="0">
                        <a:solidFill>
                          <a:schemeClr val="tx1"/>
                        </a:solidFill>
                      </a:endParaRPr>
                    </a:p>
                  </a:txBody>
                  <a:tcPr marL="68580" marR="68580" marT="34290" marB="34290"/>
                </a:tc>
                <a:extLst>
                  <a:ext uri="{0D108BD9-81ED-4DB2-BD59-A6C34878D82A}">
                    <a16:rowId xmlns:a16="http://schemas.microsoft.com/office/drawing/2014/main" val="10001"/>
                  </a:ext>
                </a:extLst>
              </a:tr>
              <a:tr h="348806">
                <a:tc>
                  <a:txBody>
                    <a:bodyPr/>
                    <a:lstStyle/>
                    <a:p>
                      <a:r>
                        <a:rPr lang="en-US" sz="1600" b="1" dirty="0">
                          <a:solidFill>
                            <a:schemeClr val="tx1"/>
                          </a:solidFill>
                        </a:rPr>
                        <a:t>Single Family</a:t>
                      </a:r>
                      <a:r>
                        <a:rPr lang="en-US" sz="1600" b="1" baseline="0" dirty="0">
                          <a:solidFill>
                            <a:schemeClr val="tx1"/>
                          </a:solidFill>
                        </a:rPr>
                        <a:t> Units</a:t>
                      </a:r>
                      <a:endParaRPr lang="en-US" sz="1600" b="1" dirty="0">
                        <a:solidFill>
                          <a:schemeClr val="tx1"/>
                        </a:solidFill>
                      </a:endParaRPr>
                    </a:p>
                  </a:txBody>
                  <a:tcPr marL="68580" marR="68580" marT="34290" marB="34290"/>
                </a:tc>
                <a:tc>
                  <a:txBody>
                    <a:bodyPr/>
                    <a:lstStyle/>
                    <a:p>
                      <a:r>
                        <a:rPr lang="en-US" sz="1600" b="1" dirty="0">
                          <a:solidFill>
                            <a:schemeClr val="tx1"/>
                          </a:solidFill>
                        </a:rPr>
                        <a:t>10,000-11,000 units</a:t>
                      </a:r>
                    </a:p>
                  </a:txBody>
                  <a:tcPr marL="68580" marR="68580" marT="34290" marB="34290"/>
                </a:tc>
                <a:extLst>
                  <a:ext uri="{0D108BD9-81ED-4DB2-BD59-A6C34878D82A}">
                    <a16:rowId xmlns:a16="http://schemas.microsoft.com/office/drawing/2014/main" val="10003"/>
                  </a:ext>
                </a:extLst>
              </a:tr>
              <a:tr h="348806">
                <a:tc>
                  <a:txBody>
                    <a:bodyPr/>
                    <a:lstStyle/>
                    <a:p>
                      <a:r>
                        <a:rPr lang="en-US" sz="1600" b="1" dirty="0"/>
                        <a:t>Multi-family Units </a:t>
                      </a:r>
                    </a:p>
                  </a:txBody>
                  <a:tcPr marL="68580" marR="68580" marT="34290" marB="34290"/>
                </a:tc>
                <a:tc>
                  <a:txBody>
                    <a:bodyPr/>
                    <a:lstStyle/>
                    <a:p>
                      <a:r>
                        <a:rPr lang="en-US" sz="1600" b="1" dirty="0"/>
                        <a:t>2,170 units</a:t>
                      </a:r>
                    </a:p>
                  </a:txBody>
                  <a:tcPr marL="68580" marR="68580" marT="34290" marB="34290"/>
                </a:tc>
                <a:extLst>
                  <a:ext uri="{0D108BD9-81ED-4DB2-BD59-A6C34878D82A}">
                    <a16:rowId xmlns:a16="http://schemas.microsoft.com/office/drawing/2014/main" val="10004"/>
                  </a:ext>
                </a:extLst>
              </a:tr>
              <a:tr h="348806">
                <a:tc>
                  <a:txBody>
                    <a:bodyPr/>
                    <a:lstStyle/>
                    <a:p>
                      <a:r>
                        <a:rPr lang="en-US" sz="1600" b="1" dirty="0"/>
                        <a:t>Mobile Homes</a:t>
                      </a:r>
                    </a:p>
                  </a:txBody>
                  <a:tcPr marL="68580" marR="68580" marT="34290" marB="34290"/>
                </a:tc>
                <a:tc>
                  <a:txBody>
                    <a:bodyPr/>
                    <a:lstStyle/>
                    <a:p>
                      <a:r>
                        <a:rPr lang="en-US" sz="1600" b="1" dirty="0"/>
                        <a:t>2,300-3,300 units</a:t>
                      </a:r>
                    </a:p>
                  </a:txBody>
                  <a:tcPr marL="68580" marR="68580" marT="34290" marB="34290"/>
                </a:tc>
                <a:extLst>
                  <a:ext uri="{0D108BD9-81ED-4DB2-BD59-A6C34878D82A}">
                    <a16:rowId xmlns:a16="http://schemas.microsoft.com/office/drawing/2014/main" val="10002"/>
                  </a:ext>
                </a:extLst>
              </a:tr>
              <a:tr h="348806">
                <a:tc>
                  <a:txBody>
                    <a:bodyPr/>
                    <a:lstStyle/>
                    <a:p>
                      <a:r>
                        <a:rPr lang="en-US" sz="1600" b="1" dirty="0"/>
                        <a:t>RVs (1/3</a:t>
                      </a:r>
                      <a:r>
                        <a:rPr lang="en-US" sz="1600" b="1" baseline="0" dirty="0"/>
                        <a:t> full in off season = utilized as primary residence)</a:t>
                      </a:r>
                      <a:endParaRPr lang="en-US" sz="1600" b="1" dirty="0"/>
                    </a:p>
                  </a:txBody>
                  <a:tcPr marL="68580" marR="68580" marT="34290" marB="34290"/>
                </a:tc>
                <a:tc>
                  <a:txBody>
                    <a:bodyPr/>
                    <a:lstStyle/>
                    <a:p>
                      <a:r>
                        <a:rPr lang="en-US" sz="1600" b="1" dirty="0"/>
                        <a:t>202 units</a:t>
                      </a:r>
                    </a:p>
                  </a:txBody>
                  <a:tcPr marL="68580" marR="68580" marT="34290" marB="34290"/>
                </a:tc>
                <a:extLst>
                  <a:ext uri="{0D108BD9-81ED-4DB2-BD59-A6C34878D82A}">
                    <a16:rowId xmlns:a16="http://schemas.microsoft.com/office/drawing/2014/main" val="10005"/>
                  </a:ext>
                </a:extLst>
              </a:tr>
              <a:tr h="525780">
                <a:tc>
                  <a:txBody>
                    <a:bodyPr/>
                    <a:lstStyle/>
                    <a:p>
                      <a:r>
                        <a:rPr lang="en-US" sz="1600" b="1" dirty="0"/>
                        <a:t>Vacation Homes - Percent</a:t>
                      </a:r>
                      <a:r>
                        <a:rPr lang="en-US" sz="1600" b="1" baseline="0" dirty="0"/>
                        <a:t> of total are seasonal, recreational or occasional use</a:t>
                      </a:r>
                      <a:endParaRPr lang="en-US" sz="1600" b="1" dirty="0"/>
                    </a:p>
                  </a:txBody>
                  <a:tcPr marL="68580" marR="68580" marT="34290" marB="34290"/>
                </a:tc>
                <a:tc>
                  <a:txBody>
                    <a:bodyPr/>
                    <a:lstStyle/>
                    <a:p>
                      <a:r>
                        <a:rPr lang="en-US" sz="1600" b="1" baseline="0" dirty="0"/>
                        <a:t>26%</a:t>
                      </a:r>
                      <a:endParaRPr lang="en-US" sz="1600" b="1" dirty="0"/>
                    </a:p>
                  </a:txBody>
                  <a:tcPr marL="68580" marR="68580" marT="34290" marB="34290"/>
                </a:tc>
                <a:extLst>
                  <a:ext uri="{0D108BD9-81ED-4DB2-BD59-A6C34878D82A}">
                    <a16:rowId xmlns:a16="http://schemas.microsoft.com/office/drawing/2014/main" val="10006"/>
                  </a:ext>
                </a:extLst>
              </a:tr>
            </a:tbl>
          </a:graphicData>
        </a:graphic>
      </p:graphicFrame>
      <p:sp>
        <p:nvSpPr>
          <p:cNvPr id="3" name="TextBox 2"/>
          <p:cNvSpPr txBox="1"/>
          <p:nvPr/>
        </p:nvSpPr>
        <p:spPr>
          <a:xfrm>
            <a:off x="574349" y="4433868"/>
            <a:ext cx="3791615" cy="507831"/>
          </a:xfrm>
          <a:prstGeom prst="rect">
            <a:avLst/>
          </a:prstGeom>
          <a:noFill/>
        </p:spPr>
        <p:txBody>
          <a:bodyPr wrap="none" rtlCol="0">
            <a:spAutoFit/>
          </a:bodyPr>
          <a:lstStyle/>
          <a:p>
            <a:r>
              <a:rPr lang="en-US" sz="1350" dirty="0"/>
              <a:t>Note:  Estimates from American Community Survey</a:t>
            </a:r>
          </a:p>
          <a:p>
            <a:r>
              <a:rPr lang="en-US" sz="1350" dirty="0"/>
              <a:t>And Aransas County Appraisal District</a:t>
            </a:r>
          </a:p>
        </p:txBody>
      </p:sp>
      <p:sp>
        <p:nvSpPr>
          <p:cNvPr id="4" name="Rectangle 3"/>
          <p:cNvSpPr/>
          <p:nvPr/>
        </p:nvSpPr>
        <p:spPr>
          <a:xfrm>
            <a:off x="780758" y="5305336"/>
            <a:ext cx="7577138" cy="707886"/>
          </a:xfrm>
          <a:prstGeom prst="rect">
            <a:avLst/>
          </a:prstGeom>
        </p:spPr>
        <p:txBody>
          <a:bodyPr wrap="square">
            <a:spAutoFit/>
          </a:bodyPr>
          <a:lstStyle/>
          <a:p>
            <a:r>
              <a:rPr lang="en-US" sz="2000" b="1" i="1" dirty="0"/>
              <a:t>The Median Family Income (MFI) for the county is $45,000 (which is high). 35,000/year is roughly 80% MFI, and $20,000/year is 45% MFI. </a:t>
            </a:r>
          </a:p>
        </p:txBody>
      </p:sp>
    </p:spTree>
    <p:extLst>
      <p:ext uri="{BB962C8B-B14F-4D97-AF65-F5344CB8AC3E}">
        <p14:creationId xmlns:p14="http://schemas.microsoft.com/office/powerpoint/2010/main" val="2041587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2925" y="585022"/>
            <a:ext cx="7886700" cy="784781"/>
          </a:xfrm>
        </p:spPr>
        <p:txBody>
          <a:bodyPr>
            <a:normAutofit/>
          </a:bodyPr>
          <a:lstStyle/>
          <a:p>
            <a:r>
              <a:rPr lang="en-US" sz="3200" b="1" dirty="0"/>
              <a:t>Low Income Households Stressed</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596139727"/>
              </p:ext>
            </p:extLst>
          </p:nvPr>
        </p:nvGraphicFramePr>
        <p:xfrm>
          <a:off x="628650" y="2748846"/>
          <a:ext cx="7886700" cy="1188720"/>
        </p:xfrm>
        <a:graphic>
          <a:graphicData uri="http://schemas.openxmlformats.org/drawingml/2006/table">
            <a:tbl>
              <a:tblPr firstRow="1" bandRow="1">
                <a:tableStyleId>{5C22544A-7EE6-4342-B048-85BDC9FD1C3A}</a:tableStyleId>
              </a:tblPr>
              <a:tblGrid>
                <a:gridCol w="1971675">
                  <a:extLst>
                    <a:ext uri="{9D8B030D-6E8A-4147-A177-3AD203B41FA5}">
                      <a16:colId xmlns:a16="http://schemas.microsoft.com/office/drawing/2014/main" val="20000"/>
                    </a:ext>
                  </a:extLst>
                </a:gridCol>
                <a:gridCol w="1971675">
                  <a:extLst>
                    <a:ext uri="{9D8B030D-6E8A-4147-A177-3AD203B41FA5}">
                      <a16:colId xmlns:a16="http://schemas.microsoft.com/office/drawing/2014/main" val="20001"/>
                    </a:ext>
                  </a:extLst>
                </a:gridCol>
                <a:gridCol w="1971675">
                  <a:extLst>
                    <a:ext uri="{9D8B030D-6E8A-4147-A177-3AD203B41FA5}">
                      <a16:colId xmlns:a16="http://schemas.microsoft.com/office/drawing/2014/main" val="20002"/>
                    </a:ext>
                  </a:extLst>
                </a:gridCol>
                <a:gridCol w="1971675">
                  <a:extLst>
                    <a:ext uri="{9D8B030D-6E8A-4147-A177-3AD203B41FA5}">
                      <a16:colId xmlns:a16="http://schemas.microsoft.com/office/drawing/2014/main" val="20003"/>
                    </a:ext>
                  </a:extLst>
                </a:gridCol>
              </a:tblGrid>
              <a:tr h="297180">
                <a:tc>
                  <a:txBody>
                    <a:bodyPr/>
                    <a:lstStyle/>
                    <a:p>
                      <a:r>
                        <a:rPr lang="en-US" sz="1500" b="1" dirty="0"/>
                        <a:t>Income</a:t>
                      </a:r>
                    </a:p>
                  </a:txBody>
                  <a:tcPr marL="68580" marR="68580" marT="34290" marB="34290"/>
                </a:tc>
                <a:tc>
                  <a:txBody>
                    <a:bodyPr/>
                    <a:lstStyle/>
                    <a:p>
                      <a:r>
                        <a:rPr lang="en-US" sz="1500" b="1" dirty="0">
                          <a:solidFill>
                            <a:schemeClr val="bg1"/>
                          </a:solidFill>
                        </a:rPr>
                        <a:t>Households</a:t>
                      </a:r>
                    </a:p>
                  </a:txBody>
                  <a:tcPr marL="68580" marR="68580" marT="34290" marB="34290"/>
                </a:tc>
                <a:tc>
                  <a:txBody>
                    <a:bodyPr/>
                    <a:lstStyle/>
                    <a:p>
                      <a:r>
                        <a:rPr lang="en-US" sz="1500" b="1" dirty="0"/>
                        <a:t>Total of all Households</a:t>
                      </a:r>
                    </a:p>
                  </a:txBody>
                  <a:tcPr marL="68580" marR="68580" marT="34290" marB="34290"/>
                </a:tc>
                <a:tc>
                  <a:txBody>
                    <a:bodyPr/>
                    <a:lstStyle/>
                    <a:p>
                      <a:endParaRPr lang="en-US" sz="1500" b="1" dirty="0"/>
                    </a:p>
                  </a:txBody>
                  <a:tcPr marL="68580" marR="68580" marT="34290" marB="34290"/>
                </a:tc>
                <a:extLst>
                  <a:ext uri="{0D108BD9-81ED-4DB2-BD59-A6C34878D82A}">
                    <a16:rowId xmlns:a16="http://schemas.microsoft.com/office/drawing/2014/main" val="10000"/>
                  </a:ext>
                </a:extLst>
              </a:tr>
              <a:tr h="297180">
                <a:tc>
                  <a:txBody>
                    <a:bodyPr/>
                    <a:lstStyle/>
                    <a:p>
                      <a:r>
                        <a:rPr lang="en-US" sz="1500" b="1" dirty="0"/>
                        <a:t>Less than $20,000</a:t>
                      </a:r>
                    </a:p>
                  </a:txBody>
                  <a:tcPr marL="68580" marR="68580" marT="34290" marB="34290"/>
                </a:tc>
                <a:tc>
                  <a:txBody>
                    <a:bodyPr/>
                    <a:lstStyle/>
                    <a:p>
                      <a:r>
                        <a:rPr lang="en-US" sz="1500" b="1" dirty="0"/>
                        <a:t>665</a:t>
                      </a:r>
                    </a:p>
                  </a:txBody>
                  <a:tcPr marL="68580" marR="68580" marT="34290" marB="34290"/>
                </a:tc>
                <a:tc>
                  <a:txBody>
                    <a:bodyPr/>
                    <a:lstStyle/>
                    <a:p>
                      <a:r>
                        <a:rPr lang="en-US" sz="1500" b="1" dirty="0"/>
                        <a:t>1085</a:t>
                      </a:r>
                    </a:p>
                  </a:txBody>
                  <a:tcPr marL="68580" marR="68580" marT="34290" marB="34290"/>
                </a:tc>
                <a:tc>
                  <a:txBody>
                    <a:bodyPr/>
                    <a:lstStyle/>
                    <a:p>
                      <a:r>
                        <a:rPr lang="en-US" sz="1500" b="1" dirty="0"/>
                        <a:t>61%</a:t>
                      </a:r>
                    </a:p>
                  </a:txBody>
                  <a:tcPr marL="68580" marR="68580" marT="34290" marB="34290"/>
                </a:tc>
                <a:extLst>
                  <a:ext uri="{0D108BD9-81ED-4DB2-BD59-A6C34878D82A}">
                    <a16:rowId xmlns:a16="http://schemas.microsoft.com/office/drawing/2014/main" val="10001"/>
                  </a:ext>
                </a:extLst>
              </a:tr>
              <a:tr h="297180">
                <a:tc>
                  <a:txBody>
                    <a:bodyPr/>
                    <a:lstStyle/>
                    <a:p>
                      <a:r>
                        <a:rPr lang="en-US" sz="1500" b="1" dirty="0"/>
                        <a:t>$20,000-$35,000</a:t>
                      </a:r>
                    </a:p>
                  </a:txBody>
                  <a:tcPr marL="68580" marR="68580" marT="34290" marB="34290"/>
                </a:tc>
                <a:tc>
                  <a:txBody>
                    <a:bodyPr/>
                    <a:lstStyle/>
                    <a:p>
                      <a:r>
                        <a:rPr lang="en-US" sz="1500" b="1" dirty="0"/>
                        <a:t>357</a:t>
                      </a:r>
                    </a:p>
                  </a:txBody>
                  <a:tcPr marL="68580" marR="68580" marT="34290" marB="34290"/>
                </a:tc>
                <a:tc>
                  <a:txBody>
                    <a:bodyPr/>
                    <a:lstStyle/>
                    <a:p>
                      <a:r>
                        <a:rPr lang="en-US" sz="1500" b="1" dirty="0"/>
                        <a:t>1514</a:t>
                      </a:r>
                    </a:p>
                  </a:txBody>
                  <a:tcPr marL="68580" marR="68580" marT="34290" marB="34290"/>
                </a:tc>
                <a:tc>
                  <a:txBody>
                    <a:bodyPr/>
                    <a:lstStyle/>
                    <a:p>
                      <a:r>
                        <a:rPr lang="en-US" sz="1500" b="1" dirty="0"/>
                        <a:t>24%</a:t>
                      </a:r>
                    </a:p>
                  </a:txBody>
                  <a:tcPr marL="68580" marR="68580" marT="34290" marB="34290"/>
                </a:tc>
                <a:extLst>
                  <a:ext uri="{0D108BD9-81ED-4DB2-BD59-A6C34878D82A}">
                    <a16:rowId xmlns:a16="http://schemas.microsoft.com/office/drawing/2014/main" val="10002"/>
                  </a:ext>
                </a:extLst>
              </a:tr>
              <a:tr h="297180">
                <a:tc>
                  <a:txBody>
                    <a:bodyPr/>
                    <a:lstStyle/>
                    <a:p>
                      <a:r>
                        <a:rPr lang="en-US" sz="1500" b="1" dirty="0"/>
                        <a:t>Total</a:t>
                      </a:r>
                    </a:p>
                  </a:txBody>
                  <a:tcPr marL="68580" marR="68580" marT="34290" marB="34290"/>
                </a:tc>
                <a:tc>
                  <a:txBody>
                    <a:bodyPr/>
                    <a:lstStyle/>
                    <a:p>
                      <a:r>
                        <a:rPr lang="en-US" sz="1500" b="1" dirty="0"/>
                        <a:t>1022</a:t>
                      </a:r>
                    </a:p>
                  </a:txBody>
                  <a:tcPr marL="68580" marR="68580" marT="34290" marB="34290"/>
                </a:tc>
                <a:tc>
                  <a:txBody>
                    <a:bodyPr/>
                    <a:lstStyle/>
                    <a:p>
                      <a:r>
                        <a:rPr lang="en-US" sz="1500" b="1" dirty="0"/>
                        <a:t>2599</a:t>
                      </a:r>
                    </a:p>
                  </a:txBody>
                  <a:tcPr marL="68580" marR="68580" marT="34290" marB="34290"/>
                </a:tc>
                <a:tc>
                  <a:txBody>
                    <a:bodyPr/>
                    <a:lstStyle/>
                    <a:p>
                      <a:r>
                        <a:rPr lang="en-US" sz="1500" b="1" dirty="0"/>
                        <a:t>39%</a:t>
                      </a:r>
                    </a:p>
                  </a:txBody>
                  <a:tcPr marL="68580" marR="68580" marT="34290" marB="34290"/>
                </a:tc>
                <a:extLst>
                  <a:ext uri="{0D108BD9-81ED-4DB2-BD59-A6C34878D82A}">
                    <a16:rowId xmlns:a16="http://schemas.microsoft.com/office/drawing/2014/main" val="10003"/>
                  </a:ext>
                </a:extLst>
              </a:tr>
            </a:tbl>
          </a:graphicData>
        </a:graphic>
      </p:graphicFrame>
      <p:sp>
        <p:nvSpPr>
          <p:cNvPr id="5" name="TextBox 4"/>
          <p:cNvSpPr txBox="1"/>
          <p:nvPr/>
        </p:nvSpPr>
        <p:spPr>
          <a:xfrm>
            <a:off x="1171575" y="1901258"/>
            <a:ext cx="6845923" cy="400110"/>
          </a:xfrm>
          <a:prstGeom prst="rect">
            <a:avLst/>
          </a:prstGeom>
          <a:noFill/>
        </p:spPr>
        <p:txBody>
          <a:bodyPr wrap="square" rtlCol="0">
            <a:spAutoFit/>
          </a:bodyPr>
          <a:lstStyle/>
          <a:p>
            <a:r>
              <a:rPr lang="en-US" sz="2000" b="1" dirty="0"/>
              <a:t>Owners &amp; Renters Spending &gt;30% of their Income on Housing</a:t>
            </a:r>
          </a:p>
        </p:txBody>
      </p:sp>
      <p:graphicFrame>
        <p:nvGraphicFramePr>
          <p:cNvPr id="6" name="Table 5"/>
          <p:cNvGraphicFramePr>
            <a:graphicFrameLocks noGrp="1"/>
          </p:cNvGraphicFramePr>
          <p:nvPr>
            <p:extLst/>
          </p:nvPr>
        </p:nvGraphicFramePr>
        <p:xfrm>
          <a:off x="628650" y="2405946"/>
          <a:ext cx="7886700" cy="342900"/>
        </p:xfrm>
        <a:graphic>
          <a:graphicData uri="http://schemas.openxmlformats.org/drawingml/2006/table">
            <a:tbl>
              <a:tblPr firstRow="1" bandRow="1">
                <a:tableStyleId>{5C22544A-7EE6-4342-B048-85BDC9FD1C3A}</a:tableStyleId>
              </a:tblPr>
              <a:tblGrid>
                <a:gridCol w="7886700">
                  <a:extLst>
                    <a:ext uri="{9D8B030D-6E8A-4147-A177-3AD203B41FA5}">
                      <a16:colId xmlns:a16="http://schemas.microsoft.com/office/drawing/2014/main" val="20000"/>
                    </a:ext>
                  </a:extLst>
                </a:gridCol>
              </a:tblGrid>
              <a:tr h="342900">
                <a:tc>
                  <a:txBody>
                    <a:bodyPr/>
                    <a:lstStyle/>
                    <a:p>
                      <a:pPr algn="ctr"/>
                      <a:r>
                        <a:rPr lang="en-US" sz="1800" dirty="0">
                          <a:solidFill>
                            <a:schemeClr val="tx1"/>
                          </a:solidFill>
                        </a:rPr>
                        <a:t>Low Income Owners (68%)</a:t>
                      </a:r>
                    </a:p>
                  </a:txBody>
                  <a:tcPr marL="68580" marR="68580" marT="34290" marB="34290"/>
                </a:tc>
                <a:extLst>
                  <a:ext uri="{0D108BD9-81ED-4DB2-BD59-A6C34878D82A}">
                    <a16:rowId xmlns:a16="http://schemas.microsoft.com/office/drawing/2014/main" val="10000"/>
                  </a:ext>
                </a:extLst>
              </a:tr>
            </a:tbl>
          </a:graphicData>
        </a:graphic>
      </p:graphicFrame>
      <p:graphicFrame>
        <p:nvGraphicFramePr>
          <p:cNvPr id="7" name="Content Placeholder 3"/>
          <p:cNvGraphicFramePr>
            <a:graphicFrameLocks/>
          </p:cNvGraphicFramePr>
          <p:nvPr>
            <p:extLst>
              <p:ext uri="{D42A27DB-BD31-4B8C-83A1-F6EECF244321}">
                <p14:modId xmlns:p14="http://schemas.microsoft.com/office/powerpoint/2010/main" val="4239346619"/>
              </p:ext>
            </p:extLst>
          </p:nvPr>
        </p:nvGraphicFramePr>
        <p:xfrm>
          <a:off x="628650" y="4525432"/>
          <a:ext cx="7886700" cy="1246247"/>
        </p:xfrm>
        <a:graphic>
          <a:graphicData uri="http://schemas.openxmlformats.org/drawingml/2006/table">
            <a:tbl>
              <a:tblPr firstRow="1" bandRow="1">
                <a:tableStyleId>{5C22544A-7EE6-4342-B048-85BDC9FD1C3A}</a:tableStyleId>
              </a:tblPr>
              <a:tblGrid>
                <a:gridCol w="1971675">
                  <a:extLst>
                    <a:ext uri="{9D8B030D-6E8A-4147-A177-3AD203B41FA5}">
                      <a16:colId xmlns:a16="http://schemas.microsoft.com/office/drawing/2014/main" val="20000"/>
                    </a:ext>
                  </a:extLst>
                </a:gridCol>
                <a:gridCol w="1971675">
                  <a:extLst>
                    <a:ext uri="{9D8B030D-6E8A-4147-A177-3AD203B41FA5}">
                      <a16:colId xmlns:a16="http://schemas.microsoft.com/office/drawing/2014/main" val="20001"/>
                    </a:ext>
                  </a:extLst>
                </a:gridCol>
                <a:gridCol w="1971675">
                  <a:extLst>
                    <a:ext uri="{9D8B030D-6E8A-4147-A177-3AD203B41FA5}">
                      <a16:colId xmlns:a16="http://schemas.microsoft.com/office/drawing/2014/main" val="20002"/>
                    </a:ext>
                  </a:extLst>
                </a:gridCol>
                <a:gridCol w="1971675">
                  <a:extLst>
                    <a:ext uri="{9D8B030D-6E8A-4147-A177-3AD203B41FA5}">
                      <a16:colId xmlns:a16="http://schemas.microsoft.com/office/drawing/2014/main" val="20003"/>
                    </a:ext>
                  </a:extLst>
                </a:gridCol>
              </a:tblGrid>
              <a:tr h="354707">
                <a:tc>
                  <a:txBody>
                    <a:bodyPr/>
                    <a:lstStyle/>
                    <a:p>
                      <a:r>
                        <a:rPr lang="en-US" sz="1500" dirty="0"/>
                        <a:t>Income</a:t>
                      </a:r>
                    </a:p>
                  </a:txBody>
                  <a:tcPr marL="68580" marR="68580" marT="34290" marB="34290">
                    <a:solidFill>
                      <a:schemeClr val="accent2">
                        <a:lumMod val="75000"/>
                      </a:schemeClr>
                    </a:solidFill>
                  </a:tcPr>
                </a:tc>
                <a:tc>
                  <a:txBody>
                    <a:bodyPr/>
                    <a:lstStyle/>
                    <a:p>
                      <a:r>
                        <a:rPr lang="en-US" sz="1500" dirty="0">
                          <a:solidFill>
                            <a:schemeClr val="bg1"/>
                          </a:solidFill>
                        </a:rPr>
                        <a:t>Households</a:t>
                      </a:r>
                    </a:p>
                  </a:txBody>
                  <a:tcPr marL="68580" marR="68580" marT="34290" marB="34290">
                    <a:solidFill>
                      <a:schemeClr val="accent2">
                        <a:lumMod val="75000"/>
                      </a:schemeClr>
                    </a:solidFill>
                  </a:tcPr>
                </a:tc>
                <a:tc>
                  <a:txBody>
                    <a:bodyPr/>
                    <a:lstStyle/>
                    <a:p>
                      <a:r>
                        <a:rPr lang="en-US" sz="1500" dirty="0"/>
                        <a:t>Total of all Households</a:t>
                      </a:r>
                    </a:p>
                  </a:txBody>
                  <a:tcPr marL="68580" marR="68580" marT="34290" marB="34290">
                    <a:solidFill>
                      <a:schemeClr val="accent2">
                        <a:lumMod val="75000"/>
                      </a:schemeClr>
                    </a:solidFill>
                  </a:tcPr>
                </a:tc>
                <a:tc>
                  <a:txBody>
                    <a:bodyPr/>
                    <a:lstStyle/>
                    <a:p>
                      <a:endParaRPr lang="en-US" sz="1500" dirty="0"/>
                    </a:p>
                  </a:txBody>
                  <a:tcPr marL="68580" marR="68580" marT="34290" marB="34290">
                    <a:solidFill>
                      <a:schemeClr val="accent2">
                        <a:lumMod val="75000"/>
                      </a:schemeClr>
                    </a:solidFill>
                  </a:tcPr>
                </a:tc>
                <a:extLst>
                  <a:ext uri="{0D108BD9-81ED-4DB2-BD59-A6C34878D82A}">
                    <a16:rowId xmlns:a16="http://schemas.microsoft.com/office/drawing/2014/main" val="10000"/>
                  </a:ext>
                </a:extLst>
              </a:tr>
              <a:tr h="297180">
                <a:tc>
                  <a:txBody>
                    <a:bodyPr/>
                    <a:lstStyle/>
                    <a:p>
                      <a:r>
                        <a:rPr lang="en-US" sz="1500" b="1" dirty="0"/>
                        <a:t>Less than $20,000</a:t>
                      </a:r>
                    </a:p>
                  </a:txBody>
                  <a:tcPr marL="68580" marR="68580" marT="34290" marB="34290"/>
                </a:tc>
                <a:tc>
                  <a:txBody>
                    <a:bodyPr/>
                    <a:lstStyle/>
                    <a:p>
                      <a:r>
                        <a:rPr lang="en-US" sz="1500" b="1" dirty="0"/>
                        <a:t>745</a:t>
                      </a:r>
                    </a:p>
                  </a:txBody>
                  <a:tcPr marL="68580" marR="68580" marT="34290" marB="34290"/>
                </a:tc>
                <a:tc>
                  <a:txBody>
                    <a:bodyPr/>
                    <a:lstStyle/>
                    <a:p>
                      <a:r>
                        <a:rPr lang="en-US" sz="1500" b="1" dirty="0"/>
                        <a:t>789</a:t>
                      </a:r>
                    </a:p>
                  </a:txBody>
                  <a:tcPr marL="68580" marR="68580" marT="34290" marB="34290"/>
                </a:tc>
                <a:tc>
                  <a:txBody>
                    <a:bodyPr/>
                    <a:lstStyle/>
                    <a:p>
                      <a:r>
                        <a:rPr lang="en-US" sz="1500" b="1" dirty="0"/>
                        <a:t>94%</a:t>
                      </a:r>
                    </a:p>
                  </a:txBody>
                  <a:tcPr marL="68580" marR="68580" marT="34290" marB="34290"/>
                </a:tc>
                <a:extLst>
                  <a:ext uri="{0D108BD9-81ED-4DB2-BD59-A6C34878D82A}">
                    <a16:rowId xmlns:a16="http://schemas.microsoft.com/office/drawing/2014/main" val="10001"/>
                  </a:ext>
                </a:extLst>
              </a:tr>
              <a:tr h="297180">
                <a:tc>
                  <a:txBody>
                    <a:bodyPr/>
                    <a:lstStyle/>
                    <a:p>
                      <a:r>
                        <a:rPr lang="en-US" sz="1500" b="1" dirty="0"/>
                        <a:t>$20,000-$35,000</a:t>
                      </a:r>
                    </a:p>
                  </a:txBody>
                  <a:tcPr marL="68580" marR="68580" marT="34290" marB="34290"/>
                </a:tc>
                <a:tc>
                  <a:txBody>
                    <a:bodyPr/>
                    <a:lstStyle/>
                    <a:p>
                      <a:r>
                        <a:rPr lang="en-US" sz="1500" b="1" dirty="0"/>
                        <a:t>319</a:t>
                      </a:r>
                    </a:p>
                  </a:txBody>
                  <a:tcPr marL="68580" marR="68580" marT="34290" marB="34290"/>
                </a:tc>
                <a:tc>
                  <a:txBody>
                    <a:bodyPr/>
                    <a:lstStyle/>
                    <a:p>
                      <a:r>
                        <a:rPr lang="en-US" sz="1500" b="1" dirty="0"/>
                        <a:t>447</a:t>
                      </a:r>
                    </a:p>
                  </a:txBody>
                  <a:tcPr marL="68580" marR="68580" marT="34290" marB="34290"/>
                </a:tc>
                <a:tc>
                  <a:txBody>
                    <a:bodyPr/>
                    <a:lstStyle/>
                    <a:p>
                      <a:r>
                        <a:rPr lang="en-US" sz="1500" b="1" dirty="0"/>
                        <a:t>71%</a:t>
                      </a:r>
                    </a:p>
                  </a:txBody>
                  <a:tcPr marL="68580" marR="68580" marT="34290" marB="34290"/>
                </a:tc>
                <a:extLst>
                  <a:ext uri="{0D108BD9-81ED-4DB2-BD59-A6C34878D82A}">
                    <a16:rowId xmlns:a16="http://schemas.microsoft.com/office/drawing/2014/main" val="10002"/>
                  </a:ext>
                </a:extLst>
              </a:tr>
              <a:tr h="297180">
                <a:tc>
                  <a:txBody>
                    <a:bodyPr/>
                    <a:lstStyle/>
                    <a:p>
                      <a:r>
                        <a:rPr lang="en-US" sz="1500" b="1" dirty="0"/>
                        <a:t>Total</a:t>
                      </a:r>
                    </a:p>
                  </a:txBody>
                  <a:tcPr marL="68580" marR="68580" marT="34290" marB="34290"/>
                </a:tc>
                <a:tc>
                  <a:txBody>
                    <a:bodyPr/>
                    <a:lstStyle/>
                    <a:p>
                      <a:r>
                        <a:rPr lang="en-US" sz="1500" b="1" dirty="0"/>
                        <a:t>1064</a:t>
                      </a:r>
                    </a:p>
                  </a:txBody>
                  <a:tcPr marL="68580" marR="68580" marT="34290" marB="34290"/>
                </a:tc>
                <a:tc>
                  <a:txBody>
                    <a:bodyPr/>
                    <a:lstStyle/>
                    <a:p>
                      <a:r>
                        <a:rPr lang="en-US" sz="1500" b="1" dirty="0"/>
                        <a:t>1236</a:t>
                      </a:r>
                    </a:p>
                  </a:txBody>
                  <a:tcPr marL="68580" marR="68580" marT="34290" marB="34290"/>
                </a:tc>
                <a:tc>
                  <a:txBody>
                    <a:bodyPr/>
                    <a:lstStyle/>
                    <a:p>
                      <a:r>
                        <a:rPr lang="en-US" sz="1500" b="1" dirty="0"/>
                        <a:t>86%</a:t>
                      </a:r>
                    </a:p>
                  </a:txBody>
                  <a:tcPr marL="68580" marR="68580" marT="34290" marB="34290"/>
                </a:tc>
                <a:extLst>
                  <a:ext uri="{0D108BD9-81ED-4DB2-BD59-A6C34878D82A}">
                    <a16:rowId xmlns:a16="http://schemas.microsoft.com/office/drawing/2014/main" val="10003"/>
                  </a:ext>
                </a:extLst>
              </a:tr>
            </a:tbl>
          </a:graphicData>
        </a:graphic>
      </p:graphicFrame>
      <p:graphicFrame>
        <p:nvGraphicFramePr>
          <p:cNvPr id="8" name="Table 7"/>
          <p:cNvGraphicFramePr>
            <a:graphicFrameLocks noGrp="1"/>
          </p:cNvGraphicFramePr>
          <p:nvPr>
            <p:extLst/>
          </p:nvPr>
        </p:nvGraphicFramePr>
        <p:xfrm>
          <a:off x="622170" y="4247302"/>
          <a:ext cx="7893181" cy="342900"/>
        </p:xfrm>
        <a:graphic>
          <a:graphicData uri="http://schemas.openxmlformats.org/drawingml/2006/table">
            <a:tbl>
              <a:tblPr firstRow="1" bandRow="1">
                <a:tableStyleId>{5C22544A-7EE6-4342-B048-85BDC9FD1C3A}</a:tableStyleId>
              </a:tblPr>
              <a:tblGrid>
                <a:gridCol w="7893181">
                  <a:extLst>
                    <a:ext uri="{9D8B030D-6E8A-4147-A177-3AD203B41FA5}">
                      <a16:colId xmlns:a16="http://schemas.microsoft.com/office/drawing/2014/main" val="20000"/>
                    </a:ext>
                  </a:extLst>
                </a:gridCol>
              </a:tblGrid>
              <a:tr h="342900">
                <a:tc>
                  <a:txBody>
                    <a:bodyPr/>
                    <a:lstStyle/>
                    <a:p>
                      <a:pPr marL="0" algn="ctr" defTabSz="914400" rtl="0" eaLnBrk="1" latinLnBrk="0" hangingPunct="1"/>
                      <a:r>
                        <a:rPr lang="en-US" sz="1800" b="1" kern="1200" dirty="0">
                          <a:solidFill>
                            <a:schemeClr val="tx1"/>
                          </a:solidFill>
                          <a:latin typeface="+mn-lt"/>
                          <a:ea typeface="+mn-ea"/>
                          <a:cs typeface="+mn-cs"/>
                        </a:rPr>
                        <a:t>Low Income Renters (32%)</a:t>
                      </a:r>
                    </a:p>
                  </a:txBody>
                  <a:tcPr marL="68580" marR="68580" marT="34290" marB="34290">
                    <a:solidFill>
                      <a:schemeClr val="accent2">
                        <a:lumMod val="75000"/>
                      </a:schemeClr>
                    </a:solidFill>
                  </a:tcPr>
                </a:tc>
                <a:extLst>
                  <a:ext uri="{0D108BD9-81ED-4DB2-BD59-A6C34878D82A}">
                    <a16:rowId xmlns:a16="http://schemas.microsoft.com/office/drawing/2014/main" val="10000"/>
                  </a:ext>
                </a:extLst>
              </a:tr>
            </a:tbl>
          </a:graphicData>
        </a:graphic>
      </p:graphicFrame>
      <p:sp>
        <p:nvSpPr>
          <p:cNvPr id="3" name="Oval 2"/>
          <p:cNvSpPr/>
          <p:nvPr/>
        </p:nvSpPr>
        <p:spPr>
          <a:xfrm>
            <a:off x="6467475" y="3600450"/>
            <a:ext cx="581025" cy="4953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438900" y="5419725"/>
            <a:ext cx="581025" cy="4953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4205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8602" y="568894"/>
            <a:ext cx="5496598" cy="611546"/>
          </a:xfrm>
        </p:spPr>
        <p:txBody>
          <a:bodyPr>
            <a:noAutofit/>
          </a:bodyPr>
          <a:lstStyle/>
          <a:p>
            <a:pPr algn="ctr"/>
            <a:r>
              <a:rPr lang="en-US" sz="3200" b="1" dirty="0"/>
              <a:t>Housing  Damage</a:t>
            </a:r>
            <a:br>
              <a:rPr lang="en-US" sz="3200" b="1" dirty="0"/>
            </a:br>
            <a:r>
              <a:rPr lang="en-US" sz="3200" b="1" dirty="0"/>
              <a:t>% Of Units Damaged by Severity</a:t>
            </a:r>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48467828"/>
              </p:ext>
            </p:extLst>
          </p:nvPr>
        </p:nvGraphicFramePr>
        <p:xfrm>
          <a:off x="149994" y="2208543"/>
          <a:ext cx="4877357" cy="390650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1019352" y="2041819"/>
            <a:ext cx="3138639" cy="369332"/>
          </a:xfrm>
          <a:prstGeom prst="rect">
            <a:avLst/>
          </a:prstGeom>
          <a:noFill/>
        </p:spPr>
        <p:txBody>
          <a:bodyPr wrap="square" rtlCol="0">
            <a:spAutoFit/>
          </a:bodyPr>
          <a:lstStyle/>
          <a:p>
            <a:r>
              <a:rPr lang="en-US" b="1" dirty="0"/>
              <a:t>TOTAL HOUSEHOLDS –  16,000</a:t>
            </a:r>
          </a:p>
        </p:txBody>
      </p:sp>
      <p:sp>
        <p:nvSpPr>
          <p:cNvPr id="9" name="TextBox 8"/>
          <p:cNvSpPr txBox="1"/>
          <p:nvPr/>
        </p:nvSpPr>
        <p:spPr>
          <a:xfrm>
            <a:off x="3689374" y="2415569"/>
            <a:ext cx="1167430" cy="923330"/>
          </a:xfrm>
          <a:prstGeom prst="rect">
            <a:avLst/>
          </a:prstGeom>
          <a:noFill/>
        </p:spPr>
        <p:txBody>
          <a:bodyPr wrap="square" rtlCol="0">
            <a:spAutoFit/>
          </a:bodyPr>
          <a:lstStyle/>
          <a:p>
            <a:pPr algn="ctr"/>
            <a:r>
              <a:rPr lang="en-US" dirty="0"/>
              <a:t>Homes damaged by 50%+</a:t>
            </a:r>
          </a:p>
        </p:txBody>
      </p:sp>
      <p:sp>
        <p:nvSpPr>
          <p:cNvPr id="6" name="TextBox 5"/>
          <p:cNvSpPr txBox="1"/>
          <p:nvPr/>
        </p:nvSpPr>
        <p:spPr>
          <a:xfrm>
            <a:off x="5929810" y="2008550"/>
            <a:ext cx="3138639" cy="369332"/>
          </a:xfrm>
          <a:prstGeom prst="rect">
            <a:avLst/>
          </a:prstGeom>
          <a:noFill/>
        </p:spPr>
        <p:txBody>
          <a:bodyPr wrap="square" rtlCol="0">
            <a:spAutoFit/>
          </a:bodyPr>
          <a:lstStyle/>
          <a:p>
            <a:r>
              <a:rPr lang="en-US" b="1" dirty="0"/>
              <a:t>MOBILE HOMES – 2800 (AVG)  </a:t>
            </a:r>
          </a:p>
        </p:txBody>
      </p:sp>
      <p:cxnSp>
        <p:nvCxnSpPr>
          <p:cNvPr id="5" name="Elbow Connector 4"/>
          <p:cNvCxnSpPr/>
          <p:nvPr/>
        </p:nvCxnSpPr>
        <p:spPr>
          <a:xfrm rot="10800000" flipV="1">
            <a:off x="3568995" y="2895092"/>
            <a:ext cx="240760" cy="189689"/>
          </a:xfrm>
          <a:prstGeom prst="bentConnector3">
            <a:avLst/>
          </a:prstGeom>
          <a:ln w="22225">
            <a:solidFill>
              <a:schemeClr val="tx1"/>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12" name="Chart 11"/>
          <p:cNvGraphicFramePr/>
          <p:nvPr>
            <p:extLst>
              <p:ext uri="{D42A27DB-BD31-4B8C-83A1-F6EECF244321}">
                <p14:modId xmlns:p14="http://schemas.microsoft.com/office/powerpoint/2010/main" val="1953668318"/>
              </p:ext>
            </p:extLst>
          </p:nvPr>
        </p:nvGraphicFramePr>
        <p:xfrm>
          <a:off x="4460960" y="2515341"/>
          <a:ext cx="5921290" cy="3394922"/>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13"/>
          <p:cNvSpPr txBox="1"/>
          <p:nvPr/>
        </p:nvSpPr>
        <p:spPr>
          <a:xfrm>
            <a:off x="5009374" y="2426120"/>
            <a:ext cx="1029777" cy="1077218"/>
          </a:xfrm>
          <a:prstGeom prst="rect">
            <a:avLst/>
          </a:prstGeom>
          <a:noFill/>
        </p:spPr>
        <p:txBody>
          <a:bodyPr wrap="square" rtlCol="0">
            <a:spAutoFit/>
          </a:bodyPr>
          <a:lstStyle/>
          <a:p>
            <a:pPr algn="ctr"/>
            <a:r>
              <a:rPr lang="en-US" sz="1600" dirty="0"/>
              <a:t>MH damaged by 11-49%</a:t>
            </a:r>
          </a:p>
        </p:txBody>
      </p:sp>
      <p:sp>
        <p:nvSpPr>
          <p:cNvPr id="15" name="TextBox 14"/>
          <p:cNvSpPr txBox="1"/>
          <p:nvPr/>
        </p:nvSpPr>
        <p:spPr>
          <a:xfrm>
            <a:off x="8217101" y="2790493"/>
            <a:ext cx="1029777" cy="830997"/>
          </a:xfrm>
          <a:prstGeom prst="rect">
            <a:avLst/>
          </a:prstGeom>
          <a:noFill/>
        </p:spPr>
        <p:txBody>
          <a:bodyPr wrap="square" rtlCol="0">
            <a:spAutoFit/>
          </a:bodyPr>
          <a:lstStyle/>
          <a:p>
            <a:pPr algn="ctr"/>
            <a:r>
              <a:rPr lang="en-US" sz="1600" dirty="0"/>
              <a:t>MH damaged by &lt;10%</a:t>
            </a:r>
          </a:p>
        </p:txBody>
      </p:sp>
      <p:sp>
        <p:nvSpPr>
          <p:cNvPr id="16" name="TextBox 15"/>
          <p:cNvSpPr txBox="1"/>
          <p:nvPr/>
        </p:nvSpPr>
        <p:spPr>
          <a:xfrm>
            <a:off x="7418237" y="3650902"/>
            <a:ext cx="583814" cy="369332"/>
          </a:xfrm>
          <a:prstGeom prst="rect">
            <a:avLst/>
          </a:prstGeom>
          <a:noFill/>
        </p:spPr>
        <p:txBody>
          <a:bodyPr wrap="none" rtlCol="0">
            <a:spAutoFit/>
          </a:bodyPr>
          <a:lstStyle/>
          <a:p>
            <a:r>
              <a:rPr lang="en-US" dirty="0"/>
              <a:t>46%</a:t>
            </a:r>
          </a:p>
        </p:txBody>
      </p:sp>
      <p:sp>
        <p:nvSpPr>
          <p:cNvPr id="17" name="TextBox 16"/>
          <p:cNvSpPr txBox="1"/>
          <p:nvPr/>
        </p:nvSpPr>
        <p:spPr>
          <a:xfrm>
            <a:off x="6215063" y="3386137"/>
            <a:ext cx="583814" cy="369332"/>
          </a:xfrm>
          <a:prstGeom prst="rect">
            <a:avLst/>
          </a:prstGeom>
          <a:noFill/>
        </p:spPr>
        <p:txBody>
          <a:bodyPr wrap="none" rtlCol="0">
            <a:spAutoFit/>
          </a:bodyPr>
          <a:lstStyle/>
          <a:p>
            <a:r>
              <a:rPr lang="en-US" dirty="0"/>
              <a:t>38%</a:t>
            </a:r>
          </a:p>
        </p:txBody>
      </p:sp>
      <p:sp>
        <p:nvSpPr>
          <p:cNvPr id="18" name="TextBox 17"/>
          <p:cNvSpPr txBox="1"/>
          <p:nvPr/>
        </p:nvSpPr>
        <p:spPr>
          <a:xfrm>
            <a:off x="5265388" y="5017711"/>
            <a:ext cx="1170580" cy="892552"/>
          </a:xfrm>
          <a:prstGeom prst="rect">
            <a:avLst/>
          </a:prstGeom>
          <a:noFill/>
        </p:spPr>
        <p:txBody>
          <a:bodyPr wrap="square" rtlCol="0">
            <a:spAutoFit/>
          </a:bodyPr>
          <a:lstStyle/>
          <a:p>
            <a:pPr algn="ctr"/>
            <a:r>
              <a:rPr lang="en-US" sz="1600" dirty="0"/>
              <a:t>MH </a:t>
            </a:r>
            <a:r>
              <a:rPr lang="en-US" sz="2000" dirty="0"/>
              <a:t>damaged</a:t>
            </a:r>
            <a:r>
              <a:rPr lang="en-US" sz="1600" dirty="0"/>
              <a:t> by 50+%</a:t>
            </a:r>
          </a:p>
        </p:txBody>
      </p:sp>
      <p:cxnSp>
        <p:nvCxnSpPr>
          <p:cNvPr id="19" name="Elbow Connector 18"/>
          <p:cNvCxnSpPr/>
          <p:nvPr/>
        </p:nvCxnSpPr>
        <p:spPr>
          <a:xfrm flipV="1">
            <a:off x="6009581" y="5236369"/>
            <a:ext cx="364717" cy="121444"/>
          </a:xfrm>
          <a:prstGeom prst="bentConnector3">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739584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Projecting Housing Needs</a:t>
            </a:r>
          </a:p>
        </p:txBody>
      </p:sp>
      <p:sp>
        <p:nvSpPr>
          <p:cNvPr id="3" name="Content Placeholder 2"/>
          <p:cNvSpPr>
            <a:spLocks noGrp="1"/>
          </p:cNvSpPr>
          <p:nvPr>
            <p:ph sz="half" idx="1"/>
          </p:nvPr>
        </p:nvSpPr>
        <p:spPr>
          <a:xfrm>
            <a:off x="561975" y="1845469"/>
            <a:ext cx="7886700" cy="2622014"/>
          </a:xfrm>
        </p:spPr>
        <p:txBody>
          <a:bodyPr>
            <a:noAutofit/>
          </a:bodyPr>
          <a:lstStyle/>
          <a:p>
            <a:pPr>
              <a:spcBef>
                <a:spcPts val="1800"/>
              </a:spcBef>
            </a:pPr>
            <a:r>
              <a:rPr lang="en-US" sz="2400" dirty="0"/>
              <a:t>There is need at every income level: low-income owners and renters were already both housing stressed</a:t>
            </a:r>
          </a:p>
          <a:p>
            <a:pPr>
              <a:spcBef>
                <a:spcPts val="1800"/>
              </a:spcBef>
            </a:pPr>
            <a:r>
              <a:rPr lang="en-US" sz="2400" dirty="0"/>
              <a:t>The average value of a home owned by a county-resident was $161,000. </a:t>
            </a:r>
          </a:p>
          <a:p>
            <a:pPr>
              <a:spcBef>
                <a:spcPts val="1800"/>
              </a:spcBef>
            </a:pPr>
            <a:r>
              <a:rPr lang="en-US" sz="2400" dirty="0"/>
              <a:t>The average value of a home owned by a county resident that was heavily damaged was $185,000. </a:t>
            </a:r>
          </a:p>
          <a:p>
            <a:pPr>
              <a:spcBef>
                <a:spcPts val="1800"/>
              </a:spcBef>
            </a:pPr>
            <a:r>
              <a:rPr lang="en-US" sz="2400" dirty="0"/>
              <a:t>53% of heavily damaged resident-owned homes were worth more than $100,000; 47% were worth less. </a:t>
            </a:r>
          </a:p>
          <a:p>
            <a:pPr>
              <a:spcBef>
                <a:spcPts val="1800"/>
              </a:spcBef>
            </a:pPr>
            <a:r>
              <a:rPr lang="en-US" sz="2400" dirty="0"/>
              <a:t>Most of the apartment stock of the city was completely destroyed</a:t>
            </a:r>
          </a:p>
        </p:txBody>
      </p:sp>
    </p:spTree>
    <p:extLst>
      <p:ext uri="{BB962C8B-B14F-4D97-AF65-F5344CB8AC3E}">
        <p14:creationId xmlns:p14="http://schemas.microsoft.com/office/powerpoint/2010/main" val="24345454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33899" y="489738"/>
            <a:ext cx="6357551" cy="994172"/>
          </a:xfrm>
        </p:spPr>
        <p:txBody>
          <a:bodyPr/>
          <a:lstStyle/>
          <a:p>
            <a:r>
              <a:rPr lang="en-US" b="1" dirty="0"/>
              <a:t>Housing Recommendations</a:t>
            </a:r>
          </a:p>
        </p:txBody>
      </p:sp>
      <p:graphicFrame>
        <p:nvGraphicFramePr>
          <p:cNvPr id="8" name="Object 7"/>
          <p:cNvGraphicFramePr>
            <a:graphicFrameLocks noChangeAspect="1"/>
          </p:cNvGraphicFramePr>
          <p:nvPr>
            <p:extLst>
              <p:ext uri="{D42A27DB-BD31-4B8C-83A1-F6EECF244321}">
                <p14:modId xmlns:p14="http://schemas.microsoft.com/office/powerpoint/2010/main" val="4202903349"/>
              </p:ext>
            </p:extLst>
          </p:nvPr>
        </p:nvGraphicFramePr>
        <p:xfrm>
          <a:off x="161111" y="2498285"/>
          <a:ext cx="9953795" cy="2807140"/>
        </p:xfrm>
        <a:graphic>
          <a:graphicData uri="http://schemas.openxmlformats.org/presentationml/2006/ole">
            <mc:AlternateContent xmlns:mc="http://schemas.openxmlformats.org/markup-compatibility/2006">
              <mc:Choice xmlns:v="urn:schemas-microsoft-com:vml" Requires="v">
                <p:oleObj spid="_x0000_s1043" name="Document" r:id="rId4" imgW="5949456" imgH="1679457" progId="Word.Document.12">
                  <p:embed/>
                </p:oleObj>
              </mc:Choice>
              <mc:Fallback>
                <p:oleObj name="Document" r:id="rId4" imgW="5949456" imgH="1679457" progId="Word.Document.12">
                  <p:embed/>
                  <p:pic>
                    <p:nvPicPr>
                      <p:cNvPr id="0" name=""/>
                      <p:cNvPicPr/>
                      <p:nvPr/>
                    </p:nvPicPr>
                    <p:blipFill>
                      <a:blip r:embed="rId5"/>
                      <a:stretch>
                        <a:fillRect/>
                      </a:stretch>
                    </p:blipFill>
                    <p:spPr>
                      <a:xfrm>
                        <a:off x="161111" y="2498285"/>
                        <a:ext cx="9953795" cy="2807140"/>
                      </a:xfrm>
                      <a:prstGeom prst="rect">
                        <a:avLst/>
                      </a:prstGeom>
                    </p:spPr>
                  </p:pic>
                </p:oleObj>
              </mc:Fallback>
            </mc:AlternateContent>
          </a:graphicData>
        </a:graphic>
      </p:graphicFrame>
      <p:sp>
        <p:nvSpPr>
          <p:cNvPr id="3" name="Rectangle 2"/>
          <p:cNvSpPr/>
          <p:nvPr/>
        </p:nvSpPr>
        <p:spPr>
          <a:xfrm>
            <a:off x="2076168" y="2030315"/>
            <a:ext cx="5350760" cy="400110"/>
          </a:xfrm>
          <a:prstGeom prst="rect">
            <a:avLst/>
          </a:prstGeom>
        </p:spPr>
        <p:txBody>
          <a:bodyPr wrap="none">
            <a:spAutoFit/>
          </a:bodyPr>
          <a:lstStyle/>
          <a:p>
            <a:r>
              <a:rPr lang="en-US" sz="2000" b="1" dirty="0">
                <a:solidFill>
                  <a:schemeClr val="accent5">
                    <a:lumMod val="75000"/>
                  </a:schemeClr>
                </a:solidFill>
              </a:rPr>
              <a:t>Housing Need by Income Level and Own vs Rent </a:t>
            </a:r>
            <a:endParaRPr lang="en-US" sz="2000" dirty="0">
              <a:solidFill>
                <a:schemeClr val="accent5">
                  <a:lumMod val="75000"/>
                </a:schemeClr>
              </a:solidFill>
            </a:endParaRPr>
          </a:p>
        </p:txBody>
      </p:sp>
      <p:sp>
        <p:nvSpPr>
          <p:cNvPr id="4" name="Oval 3"/>
          <p:cNvSpPr/>
          <p:nvPr/>
        </p:nvSpPr>
        <p:spPr>
          <a:xfrm>
            <a:off x="4438650" y="3086100"/>
            <a:ext cx="3171826" cy="1838325"/>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p:nvSpPr>
        <p:spPr>
          <a:xfrm>
            <a:off x="4025866" y="5413734"/>
            <a:ext cx="1682768" cy="646331"/>
          </a:xfrm>
          <a:prstGeom prst="rect">
            <a:avLst/>
          </a:prstGeom>
        </p:spPr>
        <p:txBody>
          <a:bodyPr wrap="none">
            <a:spAutoFit/>
          </a:bodyPr>
          <a:lstStyle/>
          <a:p>
            <a:r>
              <a:rPr lang="en-US" b="1" dirty="0">
                <a:solidFill>
                  <a:schemeClr val="accent5">
                    <a:lumMod val="75000"/>
                  </a:schemeClr>
                </a:solidFill>
              </a:rPr>
              <a:t>Rent - $500/</a:t>
            </a:r>
            <a:r>
              <a:rPr lang="en-US" b="1" dirty="0" err="1">
                <a:solidFill>
                  <a:schemeClr val="accent5">
                    <a:lumMod val="75000"/>
                  </a:schemeClr>
                </a:solidFill>
              </a:rPr>
              <a:t>mo</a:t>
            </a:r>
            <a:endParaRPr lang="en-US" b="1" dirty="0">
              <a:solidFill>
                <a:schemeClr val="accent5">
                  <a:lumMod val="75000"/>
                </a:schemeClr>
              </a:solidFill>
            </a:endParaRPr>
          </a:p>
          <a:p>
            <a:r>
              <a:rPr lang="en-US" b="1" dirty="0">
                <a:solidFill>
                  <a:schemeClr val="accent5">
                    <a:lumMod val="75000"/>
                  </a:schemeClr>
                </a:solidFill>
              </a:rPr>
              <a:t>Own - $60,000</a:t>
            </a:r>
            <a:endParaRPr lang="en-US" dirty="0"/>
          </a:p>
        </p:txBody>
      </p:sp>
      <p:sp>
        <p:nvSpPr>
          <p:cNvPr id="7" name="Rectangle 6"/>
          <p:cNvSpPr/>
          <p:nvPr/>
        </p:nvSpPr>
        <p:spPr>
          <a:xfrm>
            <a:off x="5744160" y="5413733"/>
            <a:ext cx="1682768" cy="646331"/>
          </a:xfrm>
          <a:prstGeom prst="rect">
            <a:avLst/>
          </a:prstGeom>
        </p:spPr>
        <p:txBody>
          <a:bodyPr wrap="none">
            <a:spAutoFit/>
          </a:bodyPr>
          <a:lstStyle/>
          <a:p>
            <a:r>
              <a:rPr lang="en-US" b="1" dirty="0">
                <a:solidFill>
                  <a:schemeClr val="accent5">
                    <a:lumMod val="75000"/>
                  </a:schemeClr>
                </a:solidFill>
              </a:rPr>
              <a:t>Rent - $875/</a:t>
            </a:r>
            <a:r>
              <a:rPr lang="en-US" b="1" dirty="0" err="1">
                <a:solidFill>
                  <a:schemeClr val="accent5">
                    <a:lumMod val="75000"/>
                  </a:schemeClr>
                </a:solidFill>
              </a:rPr>
              <a:t>mo</a:t>
            </a:r>
            <a:endParaRPr lang="en-US" b="1" dirty="0">
              <a:solidFill>
                <a:schemeClr val="accent5">
                  <a:lumMod val="75000"/>
                </a:schemeClr>
              </a:solidFill>
            </a:endParaRPr>
          </a:p>
          <a:p>
            <a:r>
              <a:rPr lang="en-US" b="1" dirty="0">
                <a:solidFill>
                  <a:schemeClr val="accent5">
                    <a:lumMod val="75000"/>
                  </a:schemeClr>
                </a:solidFill>
              </a:rPr>
              <a:t>Own - $168,000</a:t>
            </a:r>
            <a:endParaRPr lang="en-US" dirty="0"/>
          </a:p>
        </p:txBody>
      </p:sp>
      <p:sp>
        <p:nvSpPr>
          <p:cNvPr id="6" name="Right Arrow 5"/>
          <p:cNvSpPr/>
          <p:nvPr/>
        </p:nvSpPr>
        <p:spPr>
          <a:xfrm rot="16200000">
            <a:off x="4955341" y="4958491"/>
            <a:ext cx="525334"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Arrow 8"/>
          <p:cNvSpPr/>
          <p:nvPr/>
        </p:nvSpPr>
        <p:spPr>
          <a:xfrm rot="16200000">
            <a:off x="6687198" y="4960566"/>
            <a:ext cx="525334"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4717280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3823</TotalTime>
  <Words>2648</Words>
  <Application>Microsoft Office PowerPoint</Application>
  <PresentationFormat>On-screen Show (4:3)</PresentationFormat>
  <Paragraphs>654</Paragraphs>
  <Slides>43</Slides>
  <Notes>8</Notes>
  <HiddenSlides>11</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43</vt:i4>
      </vt:variant>
    </vt:vector>
  </HeadingPairs>
  <TitlesOfParts>
    <vt:vector size="55" baseType="lpstr">
      <vt:lpstr>ＭＳ Ｐゴシック</vt:lpstr>
      <vt:lpstr>ＭＳ Ｐゴシック</vt:lpstr>
      <vt:lpstr>Arial</vt:lpstr>
      <vt:lpstr>Calibri</vt:lpstr>
      <vt:lpstr>Calibri Light</vt:lpstr>
      <vt:lpstr>Candara</vt:lpstr>
      <vt:lpstr>Gill Sans MT</vt:lpstr>
      <vt:lpstr>Times New Roman</vt:lpstr>
      <vt:lpstr>Wingdings</vt:lpstr>
      <vt:lpstr>Wingdings 2</vt:lpstr>
      <vt:lpstr>Office Theme</vt:lpstr>
      <vt:lpstr>Document</vt:lpstr>
      <vt:lpstr>PowerPoint Presentation</vt:lpstr>
      <vt:lpstr>PowerPoint Presentation</vt:lpstr>
      <vt:lpstr>PowerPoint Presentation</vt:lpstr>
      <vt:lpstr>PowerPoint Presentation</vt:lpstr>
      <vt:lpstr>Housing Unit Mix – Aransas County (2016)</vt:lpstr>
      <vt:lpstr>Low Income Households Stressed</vt:lpstr>
      <vt:lpstr>Housing  Damage % Of Units Damaged by Severity</vt:lpstr>
      <vt:lpstr>Projecting Housing Needs</vt:lpstr>
      <vt:lpstr>Housing Recommendations</vt:lpstr>
      <vt:lpstr>PowerPoint Presentation</vt:lpstr>
      <vt:lpstr>Challenges</vt:lpstr>
      <vt:lpstr>Challenges con’t</vt:lpstr>
      <vt:lpstr>Housing Programs – How Can Partners Help?</vt:lpstr>
      <vt:lpstr>Housing Programs – USDA</vt:lpstr>
      <vt:lpstr>Non-Profit Partners in Place to Date</vt:lpstr>
      <vt:lpstr>PowerPoint Presentation</vt:lpstr>
      <vt:lpstr>PowerPoint Presentation</vt:lpstr>
      <vt:lpstr>PowerPoint Presentation</vt:lpstr>
      <vt:lpstr>PowerPoint Presentation</vt:lpstr>
      <vt:lpstr>Inclusionary Zoning</vt:lpstr>
      <vt:lpstr>PowerPoint Presentation</vt:lpstr>
      <vt:lpstr>PowerPoint Presentation</vt:lpstr>
      <vt:lpstr>PowerPoint Presentation</vt:lpstr>
      <vt:lpstr>PowerPoint Presentation</vt:lpstr>
      <vt:lpstr>PowerPoint Presentation</vt:lpstr>
      <vt:lpstr>Housing Issues</vt:lpstr>
      <vt:lpstr>Key Questions - Housing </vt:lpstr>
      <vt:lpstr>Key Questions - Housing </vt:lpstr>
      <vt:lpstr>Next Steps</vt:lpstr>
      <vt:lpstr>PowerPoint Presentation</vt:lpstr>
      <vt:lpstr>Where Are Children Living?</vt:lpstr>
      <vt:lpstr> </vt:lpstr>
      <vt:lpstr>PowerPoint Presentation</vt:lpstr>
      <vt:lpstr>Housing Goals – Initial Estimates</vt:lpstr>
      <vt:lpstr>Current Process</vt:lpstr>
      <vt:lpstr>Strategy:  Key Considerations for Moving Forward</vt:lpstr>
      <vt:lpstr>Strategy:  Key Considerations for Moving Forward</vt:lpstr>
      <vt:lpstr>PowerPoint Presentation</vt:lpstr>
      <vt:lpstr>Housing Pilot Program</vt:lpstr>
      <vt:lpstr>Means To Our Goals</vt:lpstr>
      <vt:lpstr>Individual Recipient Programs</vt:lpstr>
      <vt:lpstr>Utilizing Alternative Construction Methods</vt:lpstr>
      <vt:lpstr>Request #1 of Feds/State:  Housing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Rent Comps</dc:title>
  <dc:creator>Megan Foutz</dc:creator>
  <cp:lastModifiedBy>Jo Actkinson</cp:lastModifiedBy>
  <cp:revision>141</cp:revision>
  <dcterms:created xsi:type="dcterms:W3CDTF">2017-11-20T17:52:38Z</dcterms:created>
  <dcterms:modified xsi:type="dcterms:W3CDTF">2017-12-14T14:57:15Z</dcterms:modified>
</cp:coreProperties>
</file>