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76" r:id="rId1"/>
  </p:sldMasterIdLst>
  <p:notesMasterIdLst>
    <p:notesMasterId r:id="rId15"/>
  </p:notesMasterIdLst>
  <p:handoutMasterIdLst>
    <p:handoutMasterId r:id="rId16"/>
  </p:handoutMasterIdLst>
  <p:sldIdLst>
    <p:sldId id="265" r:id="rId2"/>
    <p:sldId id="266" r:id="rId3"/>
    <p:sldId id="273" r:id="rId4"/>
    <p:sldId id="280" r:id="rId5"/>
    <p:sldId id="268" r:id="rId6"/>
    <p:sldId id="281" r:id="rId7"/>
    <p:sldId id="282" r:id="rId8"/>
    <p:sldId id="269" r:id="rId9"/>
    <p:sldId id="274" r:id="rId10"/>
    <p:sldId id="276" r:id="rId11"/>
    <p:sldId id="277" r:id="rId12"/>
    <p:sldId id="279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BFD"/>
    <a:srgbClr val="C4D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9" autoAdjust="0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438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21889C6D-C5A3-41C1-BD02-3FDD7AEDA486}"/>
    <pc:docChg chg="modSld">
      <pc:chgData name="" userId="" providerId="" clId="Web-{21889C6D-C5A3-41C1-BD02-3FDD7AEDA486}" dt="2018-07-10T23:32:40.430" v="31" actId="20577"/>
      <pc:docMkLst>
        <pc:docMk/>
      </pc:docMkLst>
      <pc:sldChg chg="modSp">
        <pc:chgData name="" userId="" providerId="" clId="Web-{21889C6D-C5A3-41C1-BD02-3FDD7AEDA486}" dt="2018-07-10T23:32:40.430" v="30" actId="20577"/>
        <pc:sldMkLst>
          <pc:docMk/>
          <pc:sldMk cId="3523202485" sldId="272"/>
        </pc:sldMkLst>
        <pc:spChg chg="mod">
          <ac:chgData name="" userId="" providerId="" clId="Web-{21889C6D-C5A3-41C1-BD02-3FDD7AEDA486}" dt="2018-07-10T23:32:40.430" v="30" actId="20577"/>
          <ac:spMkLst>
            <pc:docMk/>
            <pc:sldMk cId="3523202485" sldId="272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D38A5-F6B1-4F37-AC39-724E3451994B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295C4-7A70-4A70-8929-4AC1ACDA0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25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222DE-9F16-4D1B-8F5C-A4EE868AD516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9C5B7-130E-4F11-BFCC-A63DBF42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3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9C5B7-130E-4F11-BFCC-A63DBF42C1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88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9C5B7-130E-4F11-BFCC-A63DBF42C1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69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9C5B7-130E-4F11-BFCC-A63DBF42C1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40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9C5B7-130E-4F11-BFCC-A63DBF42C1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9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9C5B7-130E-4F11-BFCC-A63DBF42C1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6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04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7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9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3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8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5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9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0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523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50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1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C19700D-ECB7-B24A-88AD-FC311BC9379D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04246B0-119F-FF47-A825-47FCF2B8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5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ilchimp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loveland@tamucc.ed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1556" y="1609344"/>
            <a:ext cx="8679915" cy="2487169"/>
          </a:xfrm>
        </p:spPr>
        <p:txBody>
          <a:bodyPr/>
          <a:lstStyle/>
          <a:p>
            <a:r>
              <a:rPr lang="en-US" dirty="0"/>
              <a:t>Email Marketing The Right 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3332" y="4876800"/>
            <a:ext cx="8637072" cy="1565052"/>
          </a:xfrm>
        </p:spPr>
        <p:txBody>
          <a:bodyPr>
            <a:noAutofit/>
          </a:bodyPr>
          <a:lstStyle/>
          <a:p>
            <a:r>
              <a:rPr lang="en-US" sz="1400" b="1" dirty="0"/>
              <a:t>Rockport-Fulton Chamber of Commerce</a:t>
            </a:r>
          </a:p>
          <a:p>
            <a:r>
              <a:rPr lang="en-US" sz="1400" b="1" dirty="0"/>
              <a:t>July 10, 2018</a:t>
            </a:r>
          </a:p>
          <a:p>
            <a:r>
              <a:rPr lang="en-US" sz="1400" b="1" dirty="0"/>
              <a:t>Dr. Karen A. Loveland</a:t>
            </a:r>
          </a:p>
        </p:txBody>
      </p:sp>
    </p:spTree>
    <p:extLst>
      <p:ext uri="{BB962C8B-B14F-4D97-AF65-F5344CB8AC3E}">
        <p14:creationId xmlns:p14="http://schemas.microsoft.com/office/powerpoint/2010/main" val="3027169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Email Deliverability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/>
              <a:t>Before the Send Review</a:t>
            </a:r>
          </a:p>
          <a:p>
            <a:pPr lvl="2"/>
            <a:r>
              <a:rPr lang="en-US"/>
              <a:t>Source – All reputable email services FORBID purchased/rented lists. DON’T SPAM!</a:t>
            </a:r>
          </a:p>
          <a:p>
            <a:pPr lvl="2"/>
            <a:r>
              <a:rPr lang="en-US"/>
              <a:t>Permission – Did they opt-in to receiving email from you? </a:t>
            </a:r>
          </a:p>
          <a:p>
            <a:pPr lvl="2"/>
            <a:r>
              <a:rPr lang="en-US"/>
              <a:t>Expectations – Did they expect to receive this type of email from you? </a:t>
            </a:r>
          </a:p>
          <a:p>
            <a:pPr lvl="1"/>
            <a:r>
              <a:rPr lang="en-US"/>
              <a:t>After the Send Review </a:t>
            </a:r>
          </a:p>
          <a:p>
            <a:pPr lvl="2"/>
            <a:r>
              <a:rPr lang="en-US"/>
              <a:t>The Good -- Engagement metrics – open rate, click-through rate, replies, call volume, website traffic</a:t>
            </a:r>
          </a:p>
          <a:p>
            <a:pPr lvl="2"/>
            <a:r>
              <a:rPr lang="en-US"/>
              <a:t>The Bad -- unsubscribes – you didn’t  meet their needs. Opportunity to learn.</a:t>
            </a:r>
          </a:p>
          <a:p>
            <a:pPr lvl="2"/>
            <a:r>
              <a:rPr lang="en-US"/>
              <a:t>The Ugly – Bounces &amp; Spam Complaints</a:t>
            </a:r>
          </a:p>
          <a:p>
            <a:pPr lvl="1"/>
            <a:r>
              <a:rPr lang="en-US"/>
              <a:t>Reasons for Bounces</a:t>
            </a:r>
          </a:p>
          <a:p>
            <a:pPr lvl="2"/>
            <a:r>
              <a:rPr lang="en-US"/>
              <a:t>Recipient (Hard) Bounces -  Stop sending, address isn’t valid</a:t>
            </a:r>
          </a:p>
          <a:p>
            <a:pPr lvl="2"/>
            <a:r>
              <a:rPr lang="en-US"/>
              <a:t>Content – blocked by mail service for questionable links, not enough text content, spelling errors, or similarity to messages marked as spam. Work on content.</a:t>
            </a:r>
          </a:p>
          <a:p>
            <a:pPr lvl="2"/>
            <a:r>
              <a:rPr lang="en-US"/>
              <a:t>Reputation Bounces – your company, IP address, ESP, or any URL in your message. Long-term death sentence.</a:t>
            </a:r>
          </a:p>
          <a:p>
            <a:pPr lvl="2"/>
            <a:r>
              <a:rPr lang="en-US"/>
              <a:t>Temporary (Soft) Bounces – may be traffic or may indicate content or reputation issues developing.</a:t>
            </a:r>
          </a:p>
          <a:p>
            <a:pPr lvl="2"/>
            <a:endParaRPr lang="en-US"/>
          </a:p>
          <a:p>
            <a:pPr lvl="3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587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Email Analytics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Open Rate = (# emails opened/# emails delivered) * 100</a:t>
            </a:r>
          </a:p>
          <a:p>
            <a:pPr lvl="1"/>
            <a:r>
              <a:rPr lang="en-US"/>
              <a:t>Use to test content &amp; format variations; compare to previous campaigns</a:t>
            </a:r>
          </a:p>
          <a:p>
            <a:r>
              <a:rPr lang="en-US"/>
              <a:t>Clickthrough Rate (CTR) = (# clicks/# emails delivered) * 100</a:t>
            </a:r>
          </a:p>
          <a:p>
            <a:pPr lvl="1"/>
            <a:r>
              <a:rPr lang="en-US"/>
              <a:t>Measure of engagement; useful for testing alternative formats/CTAs</a:t>
            </a:r>
          </a:p>
          <a:p>
            <a:r>
              <a:rPr lang="en-US"/>
              <a:t>Conversion Rate = (# of completed CTAs/# emails delivered) * 100</a:t>
            </a:r>
          </a:p>
          <a:p>
            <a:pPr lvl="1"/>
            <a:r>
              <a:rPr lang="en-US"/>
              <a:t>Are you achieving your goals? </a:t>
            </a:r>
          </a:p>
          <a:p>
            <a:r>
              <a:rPr lang="en-US"/>
              <a:t>Bounce Rate = (# bounced emails/# emails sent) * 100</a:t>
            </a:r>
          </a:p>
          <a:p>
            <a:pPr lvl="1"/>
            <a:r>
              <a:rPr lang="en-US"/>
              <a:t>Should be less than 1%. Higher indicates issue with contact list maintenance.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066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“Best” Email Marketing Service for Small Businesses &amp; Nonprofits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Mail Chimp (</a:t>
            </a:r>
            <a:r>
              <a:rPr lang="en-US" dirty="0">
                <a:hlinkClick r:id="rId2"/>
              </a:rPr>
              <a:t>www.mailchimp.com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Easy to use</a:t>
            </a:r>
          </a:p>
          <a:p>
            <a:pPr lvl="1"/>
            <a:r>
              <a:rPr lang="en-US" dirty="0" err="1"/>
              <a:t>Autoresponders</a:t>
            </a:r>
            <a:endParaRPr lang="en-US" dirty="0"/>
          </a:p>
          <a:p>
            <a:pPr lvl="1"/>
            <a:r>
              <a:rPr lang="en-US" dirty="0"/>
              <a:t>Contact segmentation</a:t>
            </a:r>
          </a:p>
          <a:p>
            <a:pPr lvl="1"/>
            <a:r>
              <a:rPr lang="en-US" dirty="0"/>
              <a:t>Geolocation and sending time controls</a:t>
            </a:r>
          </a:p>
          <a:p>
            <a:pPr lvl="1"/>
            <a:r>
              <a:rPr lang="en-US" dirty="0"/>
              <a:t>Tracking and analytics</a:t>
            </a:r>
          </a:p>
          <a:p>
            <a:pPr lvl="1"/>
            <a:r>
              <a:rPr lang="en-US" dirty="0"/>
              <a:t>Paid plans start at $10/month once you grow.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dirty="0"/>
              <a:t>Bring your laptop/tablet and join me next month to learn how to get started with Mail Chimp! </a:t>
            </a:r>
          </a:p>
        </p:txBody>
      </p:sp>
    </p:spTree>
    <p:extLst>
      <p:ext uri="{BB962C8B-B14F-4D97-AF65-F5344CB8AC3E}">
        <p14:creationId xmlns:p14="http://schemas.microsoft.com/office/powerpoint/2010/main" val="455824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 for your time!	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Any Questions?</a:t>
            </a:r>
          </a:p>
          <a:p>
            <a:pPr>
              <a:buClr>
                <a:srgbClr val="9E3611"/>
              </a:buClr>
            </a:pPr>
            <a:r>
              <a:rPr lang="en-US" dirty="0">
                <a:hlinkClick r:id="rId3"/>
              </a:rPr>
              <a:t>karen.loveland@tamucc.edu</a:t>
            </a:r>
          </a:p>
          <a:p>
            <a:pPr marL="0" indent="0">
              <a:buClr>
                <a:srgbClr val="9E3611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0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Marketing is Dead?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577" y="1853753"/>
            <a:ext cx="9906278" cy="464740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People send and receive 281 billion emails per day; increasing to 333 billion by 2023.</a:t>
            </a:r>
          </a:p>
          <a:p>
            <a:r>
              <a:rPr lang="en-US" dirty="0"/>
              <a:t>85% of adults send or read email; 99% check email every day.</a:t>
            </a:r>
          </a:p>
          <a:p>
            <a:r>
              <a:rPr lang="en-US" dirty="0"/>
              <a:t>72% of consumers prefer to receive promotional messages through email.</a:t>
            </a:r>
          </a:p>
          <a:p>
            <a:r>
              <a:rPr lang="en-US" dirty="0"/>
              <a:t>Customers who receive email marketing spend 83% more; place 44% larger orders; order 28% more frequently.</a:t>
            </a:r>
          </a:p>
          <a:p>
            <a:r>
              <a:rPr lang="en-US" dirty="0"/>
              <a:t>Average return on email marketing investment is over $40 per dollar spent.</a:t>
            </a:r>
          </a:p>
          <a:p>
            <a:r>
              <a:rPr lang="en-US" dirty="0"/>
              <a:t>73% of marketers report email marketing is a “core strategy”.</a:t>
            </a:r>
          </a:p>
          <a:p>
            <a:r>
              <a:rPr lang="en-US" dirty="0"/>
              <a:t>59% of marketers plan to increase email budget in 2018.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Email is Alive and Well!!</a:t>
            </a:r>
          </a:p>
        </p:txBody>
      </p:sp>
    </p:spTree>
    <p:extLst>
      <p:ext uri="{BB962C8B-B14F-4D97-AF65-F5344CB8AC3E}">
        <p14:creationId xmlns:p14="http://schemas.microsoft.com/office/powerpoint/2010/main" val="259585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Inbound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HUGE disconnect between how companies sell and how customers buy!</a:t>
            </a:r>
          </a:p>
          <a:p>
            <a:r>
              <a:rPr lang="en-US" dirty="0"/>
              <a:t>Traditional Marketing – finding customers by putting your message in front of as many people as possible. Less effective and more expensive.</a:t>
            </a:r>
          </a:p>
          <a:p>
            <a:pPr lvl="1"/>
            <a:r>
              <a:rPr lang="en-US" dirty="0"/>
              <a:t>CAN-SPAM Act - $16,000 fine for each email sent in violation!</a:t>
            </a:r>
          </a:p>
          <a:p>
            <a:pPr lvl="1"/>
            <a:endParaRPr lang="en-US" dirty="0"/>
          </a:p>
          <a:p>
            <a:r>
              <a:rPr lang="en-US" dirty="0"/>
              <a:t>Inbound Marketing – empowering people by providing helpful, relevant content that provides value.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Start a conversation to pull people in rather than interrupting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39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994" y="45720"/>
            <a:ext cx="10500360" cy="1609344"/>
          </a:xfrm>
        </p:spPr>
        <p:txBody>
          <a:bodyPr/>
          <a:lstStyle/>
          <a:p>
            <a:r>
              <a:rPr lang="en-US" dirty="0"/>
              <a:t>Using Email in the Customer Lifecycle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20" y="1377696"/>
            <a:ext cx="10004280" cy="5480304"/>
          </a:xfrm>
        </p:spPr>
      </p:pic>
    </p:spTree>
    <p:extLst>
      <p:ext uri="{BB962C8B-B14F-4D97-AF65-F5344CB8AC3E}">
        <p14:creationId xmlns:p14="http://schemas.microsoft.com/office/powerpoint/2010/main" val="4190673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Your Email List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Do NOT Buy Email Lists – EVER!</a:t>
            </a:r>
          </a:p>
          <a:p>
            <a:r>
              <a:rPr lang="en-US"/>
              <a:t>Create a Free Opt-In Offer on Your Website</a:t>
            </a:r>
          </a:p>
          <a:p>
            <a:pPr lvl="1"/>
            <a:r>
              <a:rPr lang="en-US"/>
              <a:t>Consultation, product or service info, ebook or email series, coupons &amp; sales promotions, loyalty/rewards programs, contests/sweepstakes, exclusive information (e.g., sneak peak or bonus content) </a:t>
            </a:r>
          </a:p>
          <a:p>
            <a:r>
              <a:rPr lang="en-US"/>
              <a:t>Add Subscription Link to Employees’ Email Signature</a:t>
            </a:r>
          </a:p>
          <a:p>
            <a:r>
              <a:rPr lang="en-US"/>
              <a:t>Encourage Subscribers to Share and Forward Your Emails</a:t>
            </a:r>
          </a:p>
          <a:p>
            <a:r>
              <a:rPr lang="en-US"/>
              <a:t>Be CAN-SPAM Compliant – include unsubscribe link in all emails, remove people who unsubscribe, include physical address in email signatures.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085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Segmenting Your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414016"/>
            <a:ext cx="10058400" cy="4050792"/>
          </a:xfrm>
        </p:spPr>
        <p:txBody>
          <a:bodyPr/>
          <a:lstStyle/>
          <a:p>
            <a:r>
              <a:rPr lang="en-US" dirty="0"/>
              <a:t>Lifecycle stage (subscriber, lead, MQL, SQL, customer, advocate)</a:t>
            </a:r>
          </a:p>
          <a:p>
            <a:r>
              <a:rPr lang="en-US" dirty="0"/>
              <a:t>Demographics (gender, age, location, job title, or buyer persona)</a:t>
            </a:r>
          </a:p>
          <a:p>
            <a:r>
              <a:rPr lang="en-US" dirty="0"/>
              <a:t>Behavior (shopping cart abandoners, browsers)</a:t>
            </a:r>
          </a:p>
          <a:p>
            <a:r>
              <a:rPr lang="en-US" dirty="0"/>
              <a:t>Buying frequency &amp; amount </a:t>
            </a:r>
          </a:p>
          <a:p>
            <a:r>
              <a:rPr lang="en-US" dirty="0"/>
              <a:t>Source of lead (store signup, loyalty program, newsletter subscriber)</a:t>
            </a:r>
          </a:p>
        </p:txBody>
      </p:sp>
    </p:spTree>
    <p:extLst>
      <p:ext uri="{BB962C8B-B14F-4D97-AF65-F5344CB8AC3E}">
        <p14:creationId xmlns:p14="http://schemas.microsoft.com/office/powerpoint/2010/main" val="1804390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 Types of Emails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Newsletters – sent regularly to subscribers to provide news/updates</a:t>
            </a:r>
          </a:p>
          <a:p>
            <a:r>
              <a:rPr lang="en-US" dirty="0"/>
              <a:t>Lead Nurturing – sent in response to behaviors to convert leads to customers</a:t>
            </a:r>
          </a:p>
          <a:p>
            <a:r>
              <a:rPr lang="en-US" dirty="0"/>
              <a:t>Informational – similar to newsletter but usually sent to larger groups. Often event/time specific. </a:t>
            </a:r>
          </a:p>
          <a:p>
            <a:r>
              <a:rPr lang="en-US" dirty="0"/>
              <a:t>Transactional – triggered automatically (welcome, confirmation, follow-up)</a:t>
            </a:r>
          </a:p>
        </p:txBody>
      </p:sp>
    </p:spTree>
    <p:extLst>
      <p:ext uri="{BB962C8B-B14F-4D97-AF65-F5344CB8AC3E}">
        <p14:creationId xmlns:p14="http://schemas.microsoft.com/office/powerpoint/2010/main" val="3268974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High Performing Email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INCREASE EMAIL OPENS</a:t>
            </a:r>
          </a:p>
          <a:p>
            <a:r>
              <a:rPr lang="en-US" dirty="0"/>
              <a:t>Familiar “From” Name</a:t>
            </a:r>
          </a:p>
          <a:p>
            <a:pPr lvl="1"/>
            <a:r>
              <a:rPr lang="en-US" dirty="0"/>
              <a:t>Use Company Email NOT Free Webmail</a:t>
            </a:r>
          </a:p>
          <a:p>
            <a:pPr lvl="1"/>
            <a:r>
              <a:rPr lang="en-US" dirty="0"/>
              <a:t>Audience Expectations</a:t>
            </a:r>
          </a:p>
          <a:p>
            <a:pPr lvl="1"/>
            <a:r>
              <a:rPr lang="en-US" dirty="0"/>
              <a:t>23 Characters</a:t>
            </a:r>
          </a:p>
          <a:p>
            <a:pPr lvl="1"/>
            <a:r>
              <a:rPr lang="en-US" dirty="0"/>
              <a:t>Don’t use No-Reply Address</a:t>
            </a:r>
          </a:p>
          <a:p>
            <a:r>
              <a:rPr lang="en-US" dirty="0"/>
              <a:t>Short, Relevant Subject Line</a:t>
            </a:r>
          </a:p>
          <a:p>
            <a:pPr lvl="1"/>
            <a:r>
              <a:rPr lang="en-US" dirty="0"/>
              <a:t>30 Characters</a:t>
            </a:r>
          </a:p>
          <a:p>
            <a:pPr lvl="1"/>
            <a:r>
              <a:rPr lang="en-US" dirty="0"/>
              <a:t>No “</a:t>
            </a:r>
            <a:r>
              <a:rPr lang="en-US" dirty="0" err="1"/>
              <a:t>Salesy</a:t>
            </a:r>
            <a:r>
              <a:rPr lang="en-US" dirty="0"/>
              <a:t>” Language or Gimmicks (e.g., “Re:”)</a:t>
            </a:r>
          </a:p>
          <a:p>
            <a:r>
              <a:rPr lang="en-US" dirty="0"/>
              <a:t>Compelling Pre-header Text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CONVINCE READER TO ACT</a:t>
            </a:r>
          </a:p>
          <a:p>
            <a:r>
              <a:rPr lang="en-US" dirty="0"/>
              <a:t>Simple Body Copy </a:t>
            </a:r>
          </a:p>
          <a:p>
            <a:pPr lvl="1"/>
            <a:r>
              <a:rPr lang="en-US" dirty="0"/>
              <a:t>One Goal (Newsletter exception)</a:t>
            </a:r>
          </a:p>
          <a:p>
            <a:pPr lvl="1"/>
            <a:r>
              <a:rPr lang="en-US" dirty="0"/>
              <a:t>Minimal images w/ Clear ALT Text</a:t>
            </a:r>
          </a:p>
          <a:p>
            <a:pPr lvl="1"/>
            <a:r>
              <a:rPr lang="en-US" dirty="0"/>
              <a:t>Write for Scanning</a:t>
            </a:r>
          </a:p>
          <a:p>
            <a:pPr lvl="1"/>
            <a:r>
              <a:rPr lang="en-US" dirty="0"/>
              <a:t>Match Tone to Buyer Persona</a:t>
            </a:r>
          </a:p>
          <a:p>
            <a:pPr lvl="1"/>
            <a:r>
              <a:rPr lang="en-US" dirty="0"/>
              <a:t>Personalize</a:t>
            </a:r>
          </a:p>
          <a:p>
            <a:pPr lvl="1"/>
            <a:r>
              <a:rPr lang="en-US" dirty="0"/>
              <a:t>Proofread, Proofread, Proofread</a:t>
            </a:r>
          </a:p>
          <a:p>
            <a:r>
              <a:rPr lang="en-US" dirty="0"/>
              <a:t>Clear Call to Action (CTA)</a:t>
            </a:r>
          </a:p>
          <a:p>
            <a:pPr lvl="1"/>
            <a:r>
              <a:rPr lang="en-US" dirty="0"/>
              <a:t>Use Button (minimum 44 pixel square)</a:t>
            </a:r>
          </a:p>
          <a:p>
            <a:pPr lvl="1"/>
            <a:r>
              <a:rPr lang="en-US" dirty="0"/>
              <a:t>Don’t Use “Click Here”; Tie to Nature of 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840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5">
                <a:lumMod val="40000"/>
                <a:lumOff val="60000"/>
              </a:schemeClr>
            </a:gs>
            <a:gs pos="80000">
              <a:schemeClr val="accent3">
                <a:lumMod val="45000"/>
                <a:lumOff val="55000"/>
              </a:schemeClr>
            </a:gs>
            <a:gs pos="9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Email Design &amp; Functionality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394" y="1792224"/>
            <a:ext cx="3365062" cy="5065775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080" y="1792224"/>
            <a:ext cx="5254752" cy="4913375"/>
          </a:xfrm>
        </p:spPr>
      </p:pic>
    </p:spTree>
    <p:extLst>
      <p:ext uri="{BB962C8B-B14F-4D97-AF65-F5344CB8AC3E}">
        <p14:creationId xmlns:p14="http://schemas.microsoft.com/office/powerpoint/2010/main" val="4197832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1775</TotalTime>
  <Words>877</Words>
  <Application>Microsoft Office PowerPoint</Application>
  <PresentationFormat>Widescreen</PresentationFormat>
  <Paragraphs>110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Rockwell</vt:lpstr>
      <vt:lpstr>Rockwell Condensed</vt:lpstr>
      <vt:lpstr>Wingdings</vt:lpstr>
      <vt:lpstr>Wood Type</vt:lpstr>
      <vt:lpstr>Email Marketing The Right Way</vt:lpstr>
      <vt:lpstr>Email Marketing is Dead?</vt:lpstr>
      <vt:lpstr>Inbound Marketing</vt:lpstr>
      <vt:lpstr>Using Email in the Customer Lifecycle</vt:lpstr>
      <vt:lpstr>Building Your Email List</vt:lpstr>
      <vt:lpstr>Segmenting Your List</vt:lpstr>
      <vt:lpstr>4 Types of Emails</vt:lpstr>
      <vt:lpstr>Components of High Performing Email</vt:lpstr>
      <vt:lpstr>Email Design &amp; Functionality</vt:lpstr>
      <vt:lpstr>Email Deliverability</vt:lpstr>
      <vt:lpstr>Email Analytics</vt:lpstr>
      <vt:lpstr>“Best” Email Marketing Service for Small Businesses &amp; Nonprofits</vt:lpstr>
      <vt:lpstr>Thank you for your time!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Jin, Jing</dc:creator>
  <cp:lastModifiedBy>Membership</cp:lastModifiedBy>
  <cp:revision>60</cp:revision>
  <dcterms:created xsi:type="dcterms:W3CDTF">2016-09-30T21:19:36Z</dcterms:created>
  <dcterms:modified xsi:type="dcterms:W3CDTF">2018-07-12T21:47:46Z</dcterms:modified>
</cp:coreProperties>
</file>