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62" r:id="rId7"/>
    <p:sldId id="263" r:id="rId8"/>
    <p:sldId id="264" r:id="rId9"/>
    <p:sldId id="267" r:id="rId10"/>
    <p:sldId id="265"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pPr>
          <a:r>
            <a:rPr lang="en-US" b="0" i="0" dirty="0"/>
            <a:t>Automated solution is built to be flexible, allowing us to quickly adapt to new legislation and changes in your community</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pPr>
          <a:r>
            <a:rPr lang="en-US" b="0" i="0" dirty="0"/>
            <a:t>Localgov has built custom web applications and assisted local governments in maximizing their tax and fee revenues through our proprietary audit and review program.</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pPr>
          <a:r>
            <a:rPr lang="en-US" b="0" i="0" dirty="0"/>
            <a:t>An innovative approach to tax collection and accountability software that boosts local revenues, improves constituent confidence and provides the tools to support economic growth</a:t>
          </a:r>
          <a:endParaRPr lang="en-US" dirty="0"/>
        </a:p>
      </dgm:t>
    </dgm:pt>
    <dgm:pt modelId="{8500F72A-2C6D-4FDF-9C1D-CA691380EB0B}" type="sibTrans" cxnId="{C4CCE57E-E871-46D6-BAD5-880252C95D22}">
      <dgm:prSet/>
      <dgm:spPr/>
      <dgm:t>
        <a:bodyPr/>
        <a:lstStyle/>
        <a:p>
          <a:endParaRPr lang="en-US"/>
        </a:p>
      </dgm:t>
    </dgm:pt>
    <dgm:pt modelId="{A7920A2F-3244-4159-AF04-6A1D38B7B317}" type="par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custScaleY="173526">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custLinFactNeighborX="0" custLinFactNeighborY="-59437">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custLinFactNeighborY="-1204"/>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9509775-983E-4110-B989-EE2CD6514BE0}" type="pres">
      <dgm:prSet presAssocID="{1C383F32-22E8-4F62-A3E0-BDC3D5F48992}" presName="iconRect" presStyleLbl="node1" presStyleIdx="2" presStyleCnt="3" custLinFactNeighborX="851" custLinFactNeighborY="-209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custLinFactNeighborX="1194" custLinFactNeighborY="-59437">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70258"/>
          <a:ext cx="1818562" cy="1818562"/>
        </a:xfrm>
        <a:prstGeom prst="ellipse">
          <a:avLst/>
        </a:prstGeom>
        <a:solidFill>
          <a:schemeClr val="accent2">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457820"/>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132663"/>
          <a:ext cx="2981250" cy="1522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t>Automated solution is built to be flexible, allowing us to quickly adapt to new legislation and changes in your community</a:t>
          </a:r>
          <a:endParaRPr lang="en-US" sz="1100" kern="1200" dirty="0"/>
        </a:p>
      </dsp:txBody>
      <dsp:txXfrm>
        <a:off x="35606" y="2132663"/>
        <a:ext cx="2981250" cy="1522690"/>
      </dsp:txXfrm>
    </dsp:sp>
    <dsp:sp modelId="{BCD8CDD9-0C56-4401-ADB1-8B48DAB2C96F}">
      <dsp:nvSpPr>
        <dsp:cNvPr id="0" name=""/>
        <dsp:cNvSpPr/>
      </dsp:nvSpPr>
      <dsp:spPr>
        <a:xfrm>
          <a:off x="4119918" y="231555"/>
          <a:ext cx="1818562" cy="1818562"/>
        </a:xfrm>
        <a:prstGeom prst="ellipse">
          <a:avLst/>
        </a:prstGeom>
        <a:solidFill>
          <a:schemeClr val="accent3">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1911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094996"/>
          <a:ext cx="29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t>Localgov has built custom web applications and assisted local governments in maximizing their tax and fee revenues through our proprietary audit and review program.</a:t>
          </a:r>
          <a:endParaRPr lang="en-US" sz="1100" kern="1200" dirty="0"/>
        </a:p>
      </dsp:txBody>
      <dsp:txXfrm>
        <a:off x="3538574" y="2094996"/>
        <a:ext cx="2981250" cy="877500"/>
      </dsp:txXfrm>
    </dsp:sp>
    <dsp:sp modelId="{FF93E135-77D6-48A0-8871-9BC93D705D06}">
      <dsp:nvSpPr>
        <dsp:cNvPr id="0" name=""/>
        <dsp:cNvSpPr/>
      </dsp:nvSpPr>
      <dsp:spPr>
        <a:xfrm>
          <a:off x="7622887" y="209660"/>
          <a:ext cx="1818562" cy="1818562"/>
        </a:xfrm>
        <a:prstGeom prst="ellipse">
          <a:avLst/>
        </a:prstGeom>
        <a:solidFill>
          <a:schemeClr val="accent4">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9329" y="597216"/>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77139" y="2094996"/>
          <a:ext cx="29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t>An innovative approach to tax collection and accountability software that boosts local revenues, improves constituent confidence and provides the tools to support economic growth</a:t>
          </a:r>
          <a:endParaRPr lang="en-US" sz="1100" kern="1200" dirty="0"/>
        </a:p>
      </dsp:txBody>
      <dsp:txXfrm>
        <a:off x="7077139" y="2094996"/>
        <a:ext cx="2981250" cy="87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1/20/2021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1/20/2021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https://batteredhope.blogspot.com/2016/09/customer-service-sells-make-it-work-for.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An introduction to localgov</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09B5-C311-4DD0-8371-C8EE58D1D09E}"/>
              </a:ext>
            </a:extLst>
          </p:cNvPr>
          <p:cNvSpPr>
            <a:spLocks noGrp="1"/>
          </p:cNvSpPr>
          <p:nvPr>
            <p:ph type="title"/>
          </p:nvPr>
        </p:nvSpPr>
        <p:spPr/>
        <p:txBody>
          <a:bodyPr/>
          <a:lstStyle/>
          <a:p>
            <a:r>
              <a:rPr lang="en-US" dirty="0"/>
              <a:t>How to file your taxes</a:t>
            </a:r>
          </a:p>
        </p:txBody>
      </p:sp>
      <p:pic>
        <p:nvPicPr>
          <p:cNvPr id="6" name="Content Placeholder 5">
            <a:extLst>
              <a:ext uri="{FF2B5EF4-FFF2-40B4-BE49-F238E27FC236}">
                <a16:creationId xmlns:a16="http://schemas.microsoft.com/office/drawing/2014/main" id="{724C82FD-70FA-43BF-B897-EBC60D89AC13}"/>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05224" y="2014194"/>
            <a:ext cx="5460657" cy="3426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id="{6A39A576-6DAD-44EA-8A49-63C442A35975}"/>
              </a:ext>
            </a:extLst>
          </p:cNvPr>
          <p:cNvSpPr>
            <a:spLocks noGrp="1"/>
          </p:cNvSpPr>
          <p:nvPr>
            <p:ph sz="half" idx="2"/>
          </p:nvPr>
        </p:nvSpPr>
        <p:spPr>
          <a:xfrm>
            <a:off x="6301962" y="2103120"/>
            <a:ext cx="4663440" cy="3749040"/>
          </a:xfrm>
        </p:spPr>
        <p:txBody>
          <a:bodyPr/>
          <a:lstStyle/>
          <a:p>
            <a:r>
              <a:rPr lang="en-US" dirty="0"/>
              <a:t>To begin filing your taxes, you will first need to locate the appropriate tax form for the municipality for which you are filing. Click on Tax Forms in the main navigation to display the available tax forms grouped by municipality. Click a municipality to load its available tax forms, then, click your desired tax form.</a:t>
            </a:r>
          </a:p>
        </p:txBody>
      </p:sp>
    </p:spTree>
    <p:extLst>
      <p:ext uri="{BB962C8B-B14F-4D97-AF65-F5344CB8AC3E}">
        <p14:creationId xmlns:p14="http://schemas.microsoft.com/office/powerpoint/2010/main" val="3345968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5FDE-86DF-4CF4-BB11-B86EFFFEF542}"/>
              </a:ext>
            </a:extLst>
          </p:cNvPr>
          <p:cNvSpPr>
            <a:spLocks noGrp="1"/>
          </p:cNvSpPr>
          <p:nvPr>
            <p:ph type="title"/>
          </p:nvPr>
        </p:nvSpPr>
        <p:spPr/>
        <p:txBody>
          <a:bodyPr/>
          <a:lstStyle/>
          <a:p>
            <a:r>
              <a:rPr lang="en-US" dirty="0"/>
              <a:t>Filling out the taxes made simple</a:t>
            </a:r>
          </a:p>
        </p:txBody>
      </p:sp>
      <p:sp>
        <p:nvSpPr>
          <p:cNvPr id="3" name="Content Placeholder 2">
            <a:extLst>
              <a:ext uri="{FF2B5EF4-FFF2-40B4-BE49-F238E27FC236}">
                <a16:creationId xmlns:a16="http://schemas.microsoft.com/office/drawing/2014/main" id="{0849ED8C-B661-412E-9864-FB9F4919174E}"/>
              </a:ext>
            </a:extLst>
          </p:cNvPr>
          <p:cNvSpPr>
            <a:spLocks noGrp="1"/>
          </p:cNvSpPr>
          <p:nvPr>
            <p:ph sz="half" idx="1"/>
          </p:nvPr>
        </p:nvSpPr>
        <p:spPr/>
        <p:txBody>
          <a:bodyPr/>
          <a:lstStyle/>
          <a:p>
            <a:r>
              <a:rPr lang="en-US" dirty="0"/>
              <a:t>A Prefill Form window will open, where you can select the business you’d like prefilled on the tax form. This will automatically prefill your business information into the form so you do not have to manually enter. Select No Prefill if you’d rather manually enter your business information. Click DONE to proceed to the tax form.</a:t>
            </a:r>
          </a:p>
        </p:txBody>
      </p:sp>
      <p:pic>
        <p:nvPicPr>
          <p:cNvPr id="6" name="Content Placeholder 5">
            <a:extLst>
              <a:ext uri="{FF2B5EF4-FFF2-40B4-BE49-F238E27FC236}">
                <a16:creationId xmlns:a16="http://schemas.microsoft.com/office/drawing/2014/main" id="{489915AF-0EFD-4D63-A6E5-A7352998BDC5}"/>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96000" y="1811632"/>
            <a:ext cx="5522329" cy="374904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57942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7412-F5D9-45EF-A44D-86573F6EE8FC}"/>
              </a:ext>
            </a:extLst>
          </p:cNvPr>
          <p:cNvSpPr>
            <a:spLocks noGrp="1"/>
          </p:cNvSpPr>
          <p:nvPr>
            <p:ph type="title"/>
          </p:nvPr>
        </p:nvSpPr>
        <p:spPr/>
        <p:txBody>
          <a:bodyPr/>
          <a:lstStyle/>
          <a:p>
            <a:r>
              <a:rPr lang="en-US" dirty="0"/>
              <a:t>Filling out the taxes made simple part 2</a:t>
            </a:r>
          </a:p>
        </p:txBody>
      </p:sp>
      <p:pic>
        <p:nvPicPr>
          <p:cNvPr id="6" name="Content Placeholder 5">
            <a:extLst>
              <a:ext uri="{FF2B5EF4-FFF2-40B4-BE49-F238E27FC236}">
                <a16:creationId xmlns:a16="http://schemas.microsoft.com/office/drawing/2014/main" id="{59F7DAE1-2479-4C6C-B7D0-CFA0A48E9F2F}"/>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66800" y="2014194"/>
            <a:ext cx="5404839" cy="34532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a:extLst>
              <a:ext uri="{FF2B5EF4-FFF2-40B4-BE49-F238E27FC236}">
                <a16:creationId xmlns:a16="http://schemas.microsoft.com/office/drawing/2014/main" id="{A7077488-106E-4A18-BCE9-9C7C3FC1ED82}"/>
              </a:ext>
            </a:extLst>
          </p:cNvPr>
          <p:cNvSpPr>
            <a:spLocks noGrp="1"/>
          </p:cNvSpPr>
          <p:nvPr>
            <p:ph sz="half" idx="2"/>
          </p:nvPr>
        </p:nvSpPr>
        <p:spPr/>
        <p:txBody>
          <a:bodyPr/>
          <a:lstStyle/>
          <a:p>
            <a:r>
              <a:rPr lang="en-US" dirty="0"/>
              <a:t>If you did not select the prefill option, you can go back to the previous page to do so or manually enter the information into the form. All non-shaded fields in the form are required information necessary to complete your filing. The shaded fields cannot be edited. When finished, click PREVIEW. To make any final edits, click EDIT. When finished, click FILE.</a:t>
            </a:r>
          </a:p>
        </p:txBody>
      </p:sp>
    </p:spTree>
    <p:extLst>
      <p:ext uri="{BB962C8B-B14F-4D97-AF65-F5344CB8AC3E}">
        <p14:creationId xmlns:p14="http://schemas.microsoft.com/office/powerpoint/2010/main" val="692592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9D4E-6B82-447F-A98F-0DD02D64FA07}"/>
              </a:ext>
            </a:extLst>
          </p:cNvPr>
          <p:cNvSpPr>
            <a:spLocks noGrp="1"/>
          </p:cNvSpPr>
          <p:nvPr>
            <p:ph type="title"/>
          </p:nvPr>
        </p:nvSpPr>
        <p:spPr/>
        <p:txBody>
          <a:bodyPr/>
          <a:lstStyle/>
          <a:p>
            <a:r>
              <a:rPr lang="en-US" dirty="0"/>
              <a:t>Paying through Localgov</a:t>
            </a:r>
          </a:p>
        </p:txBody>
      </p:sp>
      <p:sp>
        <p:nvSpPr>
          <p:cNvPr id="3" name="Content Placeholder 2">
            <a:extLst>
              <a:ext uri="{FF2B5EF4-FFF2-40B4-BE49-F238E27FC236}">
                <a16:creationId xmlns:a16="http://schemas.microsoft.com/office/drawing/2014/main" id="{09BE9CA5-FBCB-41C3-A308-A27E8AC3BD0A}"/>
              </a:ext>
            </a:extLst>
          </p:cNvPr>
          <p:cNvSpPr>
            <a:spLocks noGrp="1"/>
          </p:cNvSpPr>
          <p:nvPr>
            <p:ph sz="half" idx="1"/>
          </p:nvPr>
        </p:nvSpPr>
        <p:spPr>
          <a:xfrm>
            <a:off x="764959" y="2014194"/>
            <a:ext cx="4663440" cy="3749040"/>
          </a:xfrm>
        </p:spPr>
        <p:txBody>
          <a:bodyPr>
            <a:normAutofit fontScale="92500" lnSpcReduction="10000"/>
          </a:bodyPr>
          <a:lstStyle/>
          <a:p>
            <a:r>
              <a:rPr lang="en-US" dirty="0"/>
              <a:t>Upon submitting your tax filing, you will either be required to submit payment at that time or have the option to pay later, depending upon the municipality’s ordinance. Payment options include ACH or credit/debit card. Your business banking account may require pre-authorization for online ACH debits. To ensure there are no complications in processing payments, please provide the following CCD number to you bank for debit authorization prior to your first ACH payment: 3383693141</a:t>
            </a:r>
          </a:p>
        </p:txBody>
      </p:sp>
      <p:pic>
        <p:nvPicPr>
          <p:cNvPr id="6" name="Content Placeholder 5">
            <a:extLst>
              <a:ext uri="{FF2B5EF4-FFF2-40B4-BE49-F238E27FC236}">
                <a16:creationId xmlns:a16="http://schemas.microsoft.com/office/drawing/2014/main" id="{221C511D-46DB-48A2-88C3-85556130EC52}"/>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89148" y="1944210"/>
            <a:ext cx="6084298" cy="3658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62907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26D7-361F-4F6B-9AEB-01AB87D4F5D3}"/>
              </a:ext>
            </a:extLst>
          </p:cNvPr>
          <p:cNvSpPr>
            <a:spLocks noGrp="1"/>
          </p:cNvSpPr>
          <p:nvPr>
            <p:ph type="title"/>
          </p:nvPr>
        </p:nvSpPr>
        <p:spPr/>
        <p:txBody>
          <a:bodyPr/>
          <a:lstStyle/>
          <a:p>
            <a:r>
              <a:rPr lang="en-US" dirty="0"/>
              <a:t>Previously filed taxes</a:t>
            </a:r>
          </a:p>
        </p:txBody>
      </p:sp>
      <p:pic>
        <p:nvPicPr>
          <p:cNvPr id="6" name="Content Placeholder 5">
            <a:extLst>
              <a:ext uri="{FF2B5EF4-FFF2-40B4-BE49-F238E27FC236}">
                <a16:creationId xmlns:a16="http://schemas.microsoft.com/office/drawing/2014/main" id="{0044D22B-E6EE-452A-B867-0B2B17121EDB}"/>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58569" y="1889566"/>
            <a:ext cx="4736204" cy="3961959"/>
          </a:xfrm>
          <a:prstGeom prst="rect">
            <a:avLst/>
          </a:prstGeom>
          <a:ln w="127000" cap="rnd">
            <a:solidFill>
              <a:srgbClr val="FFFFFF"/>
            </a:solidFill>
          </a:ln>
          <a:effectLst>
            <a:outerShdw blurRad="76200" dist="95250" dir="10500000" sx="97000" sy="23000" kx="900000" algn="br" rotWithShape="0">
              <a:srgbClr val="000000">
                <a:alpha val="20000"/>
              </a:srgbClr>
            </a:outerShdw>
            <a:softEdge rad="31750"/>
          </a:effectLst>
          <a:scene3d>
            <a:camera prst="orthographicFront"/>
            <a:lightRig rig="twoPt" dir="t">
              <a:rot lat="0" lon="0" rev="7800000"/>
            </a:lightRig>
          </a:scene3d>
          <a:sp3d contourW="6350">
            <a:bevelT w="50800" h="16510" prst="cross"/>
            <a:contourClr>
              <a:srgbClr val="C0C0C0"/>
            </a:contourClr>
          </a:sp3d>
        </p:spPr>
      </p:pic>
      <p:sp>
        <p:nvSpPr>
          <p:cNvPr id="4" name="Content Placeholder 3">
            <a:extLst>
              <a:ext uri="{FF2B5EF4-FFF2-40B4-BE49-F238E27FC236}">
                <a16:creationId xmlns:a16="http://schemas.microsoft.com/office/drawing/2014/main" id="{3CF6CCCF-03AE-4A5A-B0B6-938CC66ED182}"/>
              </a:ext>
            </a:extLst>
          </p:cNvPr>
          <p:cNvSpPr>
            <a:spLocks noGrp="1"/>
          </p:cNvSpPr>
          <p:nvPr>
            <p:ph sz="half" idx="2"/>
          </p:nvPr>
        </p:nvSpPr>
        <p:spPr>
          <a:xfrm>
            <a:off x="6195430" y="2103120"/>
            <a:ext cx="4663440" cy="3749040"/>
          </a:xfrm>
        </p:spPr>
        <p:txBody>
          <a:bodyPr/>
          <a:lstStyle/>
          <a:p>
            <a:r>
              <a:rPr lang="en-US" dirty="0"/>
              <a:t>To view your previously-filed taxes, click Tax Filings from the main navigation. All previous filings for your businesses will be displayed. You can sort, search and filter your history. To view confirmation for a filing, click its corresponding PDF icon.</a:t>
            </a:r>
          </a:p>
        </p:txBody>
      </p:sp>
    </p:spTree>
    <p:extLst>
      <p:ext uri="{BB962C8B-B14F-4D97-AF65-F5344CB8AC3E}">
        <p14:creationId xmlns:p14="http://schemas.microsoft.com/office/powerpoint/2010/main" val="891868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7762-AEBF-495F-9F96-2A83C5523B1B}"/>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239BABE1-AD5B-4B26-9259-8C41206F8EC5}"/>
              </a:ext>
            </a:extLst>
          </p:cNvPr>
          <p:cNvSpPr>
            <a:spLocks noGrp="1"/>
          </p:cNvSpPr>
          <p:nvPr>
            <p:ph sz="half" idx="1"/>
          </p:nvPr>
        </p:nvSpPr>
        <p:spPr/>
        <p:txBody>
          <a:bodyPr/>
          <a:lstStyle/>
          <a:p>
            <a:r>
              <a:rPr lang="en-US" dirty="0"/>
              <a:t>Our customer service is unlike any else. They actually like helping you! If you do not reach them right away they will get in touch at record speed. </a:t>
            </a:r>
          </a:p>
          <a:p>
            <a:r>
              <a:rPr lang="en-US" dirty="0"/>
              <a:t>Email: service@localgov.org Telephone: 1-877-654-0021 </a:t>
            </a:r>
          </a:p>
        </p:txBody>
      </p:sp>
      <p:pic>
        <p:nvPicPr>
          <p:cNvPr id="6" name="Content Placeholder 5">
            <a:extLst>
              <a:ext uri="{FF2B5EF4-FFF2-40B4-BE49-F238E27FC236}">
                <a16:creationId xmlns:a16="http://schemas.microsoft.com/office/drawing/2014/main" id="{A1DA3A91-767E-4892-9796-26F36381A759}"/>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837473B0-CC2E-450A-ABE3-18F120FF3D39}">
                <a1611:picAttrSrcUrl xmlns:a1611="http://schemas.microsoft.com/office/drawing/2016/11/main" r:id="rId4"/>
              </a:ext>
            </a:extLst>
          </a:blip>
          <a:stretch>
            <a:fillRect/>
          </a:stretch>
        </p:blipFill>
        <p:spPr>
          <a:xfrm>
            <a:off x="5919734" y="1386330"/>
            <a:ext cx="5308867" cy="4085339"/>
          </a:xfrm>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25477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What is Localgov?</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86418666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212C8-BFFA-4C16-9310-0A1FF7BC2FCC}"/>
              </a:ext>
            </a:extLst>
          </p:cNvPr>
          <p:cNvSpPr>
            <a:spLocks noGrp="1"/>
          </p:cNvSpPr>
          <p:nvPr>
            <p:ph type="title"/>
          </p:nvPr>
        </p:nvSpPr>
        <p:spPr/>
        <p:txBody>
          <a:bodyPr/>
          <a:lstStyle/>
          <a:p>
            <a:r>
              <a:rPr lang="en-US" dirty="0"/>
              <a:t>How to login</a:t>
            </a:r>
          </a:p>
        </p:txBody>
      </p:sp>
      <p:pic>
        <p:nvPicPr>
          <p:cNvPr id="8" name="Content Placeholder 7">
            <a:extLst>
              <a:ext uri="{FF2B5EF4-FFF2-40B4-BE49-F238E27FC236}">
                <a16:creationId xmlns:a16="http://schemas.microsoft.com/office/drawing/2014/main" id="{4EE2D3DC-AD32-49FF-AA2A-978137BECCE3}"/>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4325" y="2014194"/>
            <a:ext cx="5482989" cy="29194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a:extLst>
              <a:ext uri="{FF2B5EF4-FFF2-40B4-BE49-F238E27FC236}">
                <a16:creationId xmlns:a16="http://schemas.microsoft.com/office/drawing/2014/main" id="{64F30095-7F54-4DAA-83F0-2EC5F445F3AF}"/>
              </a:ext>
            </a:extLst>
          </p:cNvPr>
          <p:cNvSpPr>
            <a:spLocks noGrp="1"/>
          </p:cNvSpPr>
          <p:nvPr>
            <p:ph sz="half" idx="2"/>
          </p:nvPr>
        </p:nvSpPr>
        <p:spPr/>
        <p:txBody>
          <a:bodyPr/>
          <a:lstStyle/>
          <a:p>
            <a:r>
              <a:rPr lang="en-US" dirty="0"/>
              <a:t>To access Localgov Tax Administration, go to lata.localgov.org. Here, you can log in with an existing account or create a new one. To create a new account, click Sign Up on the Welcome screen. You will then be directed to the Create Account page.</a:t>
            </a:r>
          </a:p>
        </p:txBody>
      </p:sp>
    </p:spTree>
    <p:extLst>
      <p:ext uri="{BB962C8B-B14F-4D97-AF65-F5344CB8AC3E}">
        <p14:creationId xmlns:p14="http://schemas.microsoft.com/office/powerpoint/2010/main" val="1147545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BA98-9207-4DD8-91F7-ED39F8E1292B}"/>
              </a:ext>
            </a:extLst>
          </p:cNvPr>
          <p:cNvSpPr>
            <a:spLocks noGrp="1"/>
          </p:cNvSpPr>
          <p:nvPr>
            <p:ph type="title"/>
          </p:nvPr>
        </p:nvSpPr>
        <p:spPr/>
        <p:txBody>
          <a:bodyPr/>
          <a:lstStyle/>
          <a:p>
            <a:r>
              <a:rPr lang="en-US" dirty="0"/>
              <a:t>How to create a new account</a:t>
            </a:r>
          </a:p>
        </p:txBody>
      </p:sp>
      <p:pic>
        <p:nvPicPr>
          <p:cNvPr id="20" name="Content Placeholder 19">
            <a:extLst>
              <a:ext uri="{FF2B5EF4-FFF2-40B4-BE49-F238E27FC236}">
                <a16:creationId xmlns:a16="http://schemas.microsoft.com/office/drawing/2014/main" id="{077C5808-BF3A-403E-A35F-0D83C99117C9}"/>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50298" y="2014194"/>
            <a:ext cx="5984233" cy="35279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6" name="Content Placeholder 15">
            <a:extLst>
              <a:ext uri="{FF2B5EF4-FFF2-40B4-BE49-F238E27FC236}">
                <a16:creationId xmlns:a16="http://schemas.microsoft.com/office/drawing/2014/main" id="{654C5F53-BF66-454B-B74E-7C03E361F471}"/>
              </a:ext>
            </a:extLst>
          </p:cNvPr>
          <p:cNvSpPr>
            <a:spLocks noGrp="1"/>
          </p:cNvSpPr>
          <p:nvPr>
            <p:ph sz="quarter" idx="4"/>
          </p:nvPr>
        </p:nvSpPr>
        <p:spPr>
          <a:xfrm>
            <a:off x="6878262" y="2014194"/>
            <a:ext cx="4663440" cy="3164509"/>
          </a:xfrm>
        </p:spPr>
        <p:txBody>
          <a:bodyPr>
            <a:normAutofit/>
          </a:bodyPr>
          <a:lstStyle/>
          <a:p>
            <a:r>
              <a:rPr lang="en-US" dirty="0"/>
              <a:t>To create your account, enter the requested information and click SUBMIT. Please note that your password and security answers are case sensitive. </a:t>
            </a:r>
          </a:p>
          <a:p>
            <a:endParaRPr lang="en-US" dirty="0"/>
          </a:p>
        </p:txBody>
      </p:sp>
    </p:spTree>
    <p:extLst>
      <p:ext uri="{BB962C8B-B14F-4D97-AF65-F5344CB8AC3E}">
        <p14:creationId xmlns:p14="http://schemas.microsoft.com/office/powerpoint/2010/main" val="3362554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571C-A516-4DBD-9A69-53BCB1BCB2C8}"/>
              </a:ext>
            </a:extLst>
          </p:cNvPr>
          <p:cNvSpPr>
            <a:spLocks noGrp="1"/>
          </p:cNvSpPr>
          <p:nvPr>
            <p:ph type="title"/>
          </p:nvPr>
        </p:nvSpPr>
        <p:spPr/>
        <p:txBody>
          <a:bodyPr/>
          <a:lstStyle/>
          <a:p>
            <a:r>
              <a:rPr lang="en-US" dirty="0"/>
              <a:t>Confirmation on your new account</a:t>
            </a:r>
          </a:p>
        </p:txBody>
      </p:sp>
      <p:pic>
        <p:nvPicPr>
          <p:cNvPr id="12" name="Content Placeholder 11">
            <a:extLst>
              <a:ext uri="{FF2B5EF4-FFF2-40B4-BE49-F238E27FC236}">
                <a16:creationId xmlns:a16="http://schemas.microsoft.com/office/drawing/2014/main" id="{457E792B-D112-45D3-ADD2-78BCB0E1C67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57052" y="1782950"/>
            <a:ext cx="5715495" cy="29872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 Placeholder 9">
            <a:extLst>
              <a:ext uri="{FF2B5EF4-FFF2-40B4-BE49-F238E27FC236}">
                <a16:creationId xmlns:a16="http://schemas.microsoft.com/office/drawing/2014/main" id="{CEBE46C6-3E49-4A95-B8B4-CA8A5F3B6AE5}"/>
              </a:ext>
            </a:extLst>
          </p:cNvPr>
          <p:cNvSpPr>
            <a:spLocks noGrp="1"/>
          </p:cNvSpPr>
          <p:nvPr>
            <p:ph type="body" sz="half" idx="2"/>
          </p:nvPr>
        </p:nvSpPr>
        <p:spPr/>
        <p:txBody>
          <a:bodyPr>
            <a:normAutofit fontScale="77500" lnSpcReduction="20000"/>
          </a:bodyPr>
          <a:lstStyle/>
          <a:p>
            <a:r>
              <a:rPr lang="en-US" dirty="0"/>
              <a:t>Once you’ve created your account, you will receive an email message from techsupport@localgov.org prompting you to confirm your new account. To do so, open the message and click the provided link. If you do not see this email message in your Inbox, please check your Spam/Junk folder, or check with your IT administrator to ensure Localgov is accepted by your mail server.</a:t>
            </a:r>
          </a:p>
          <a:p>
            <a:r>
              <a:rPr lang="en-US" dirty="0"/>
              <a:t>Once you’ve activated your account, you will see a SUCCESS message before being redirected to the Localgov sign-in page.</a:t>
            </a:r>
          </a:p>
        </p:txBody>
      </p:sp>
    </p:spTree>
    <p:extLst>
      <p:ext uri="{BB962C8B-B14F-4D97-AF65-F5344CB8AC3E}">
        <p14:creationId xmlns:p14="http://schemas.microsoft.com/office/powerpoint/2010/main" val="3534848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2187F-DEBC-4C98-B8A4-B356684EFD71}"/>
              </a:ext>
            </a:extLst>
          </p:cNvPr>
          <p:cNvSpPr>
            <a:spLocks noGrp="1"/>
          </p:cNvSpPr>
          <p:nvPr>
            <p:ph type="title"/>
          </p:nvPr>
        </p:nvSpPr>
        <p:spPr/>
        <p:txBody>
          <a:bodyPr/>
          <a:lstStyle/>
          <a:p>
            <a:r>
              <a:rPr lang="en-US" dirty="0"/>
              <a:t>Time to sign in!</a:t>
            </a:r>
          </a:p>
        </p:txBody>
      </p:sp>
      <p:sp>
        <p:nvSpPr>
          <p:cNvPr id="6" name="Content Placeholder 5">
            <a:extLst>
              <a:ext uri="{FF2B5EF4-FFF2-40B4-BE49-F238E27FC236}">
                <a16:creationId xmlns:a16="http://schemas.microsoft.com/office/drawing/2014/main" id="{58A391CE-7A53-4F47-86D1-7EB706551E14}"/>
              </a:ext>
            </a:extLst>
          </p:cNvPr>
          <p:cNvSpPr>
            <a:spLocks noGrp="1"/>
          </p:cNvSpPr>
          <p:nvPr>
            <p:ph sz="half" idx="1"/>
          </p:nvPr>
        </p:nvSpPr>
        <p:spPr/>
        <p:txBody>
          <a:bodyPr/>
          <a:lstStyle/>
          <a:p>
            <a:r>
              <a:rPr lang="en-US" dirty="0"/>
              <a:t>To sign into your account, enter the email address and password associated with your account, then click SIGN IN. If you forgot your password, you can reset it by clicking the Forgot Password link and following the instructions provided.</a:t>
            </a:r>
          </a:p>
        </p:txBody>
      </p:sp>
      <p:pic>
        <p:nvPicPr>
          <p:cNvPr id="9" name="Content Placeholder 8">
            <a:extLst>
              <a:ext uri="{FF2B5EF4-FFF2-40B4-BE49-F238E27FC236}">
                <a16:creationId xmlns:a16="http://schemas.microsoft.com/office/drawing/2014/main" id="{CFA16461-00E4-43A8-B7DC-78F28AF92D01}"/>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461762" y="1681693"/>
            <a:ext cx="4664075" cy="39751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42319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CDF39DE1-32E0-4731-B562-5B64575C6CF7}"/>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36111" y="748258"/>
            <a:ext cx="11119778" cy="823089"/>
          </a:xfrm>
          <a:prstGeom prst="rect">
            <a:avLst/>
          </a:prstGeom>
          <a:ln>
            <a:noFill/>
          </a:ln>
          <a:effectLst>
            <a:outerShdw blurRad="190500" algn="tl" rotWithShape="0">
              <a:srgbClr val="000000">
                <a:alpha val="70000"/>
              </a:srgbClr>
            </a:outerShdw>
          </a:effectLst>
          <a:scene3d>
            <a:camera prst="orthographicFront"/>
            <a:lightRig rig="threePt" dir="t"/>
          </a:scene3d>
          <a:sp3d>
            <a:bevelT w="165100" prst="coolSlant"/>
          </a:sp3d>
        </p:spPr>
      </p:pic>
      <p:sp>
        <p:nvSpPr>
          <p:cNvPr id="14" name="Content Placeholder 13">
            <a:extLst>
              <a:ext uri="{FF2B5EF4-FFF2-40B4-BE49-F238E27FC236}">
                <a16:creationId xmlns:a16="http://schemas.microsoft.com/office/drawing/2014/main" id="{47494D0D-4F32-4528-AD19-1A475D5F6C49}"/>
              </a:ext>
            </a:extLst>
          </p:cNvPr>
          <p:cNvSpPr>
            <a:spLocks noGrp="1"/>
          </p:cNvSpPr>
          <p:nvPr>
            <p:ph sz="half" idx="2"/>
          </p:nvPr>
        </p:nvSpPr>
        <p:spPr>
          <a:xfrm>
            <a:off x="536111" y="2129753"/>
            <a:ext cx="4663440" cy="3749040"/>
          </a:xfrm>
        </p:spPr>
        <p:txBody>
          <a:bodyPr>
            <a:normAutofit/>
          </a:bodyPr>
          <a:lstStyle/>
          <a:p>
            <a:r>
              <a:rPr lang="en-US" dirty="0"/>
              <a:t>Localgov is organized which you will find on the top of this screen. </a:t>
            </a:r>
          </a:p>
          <a:p>
            <a:r>
              <a:rPr lang="en-US" b="1" dirty="0">
                <a:effectLst>
                  <a:outerShdw blurRad="38100" dist="38100" dir="2700000" algn="tl">
                    <a:srgbClr val="000000">
                      <a:alpha val="43137"/>
                    </a:srgbClr>
                  </a:outerShdw>
                </a:effectLst>
              </a:rPr>
              <a:t>Manage Businesses</a:t>
            </a:r>
            <a:r>
              <a:rPr lang="en-US" dirty="0"/>
              <a:t>: Create a new business or edit an existing one </a:t>
            </a:r>
          </a:p>
          <a:p>
            <a:r>
              <a:rPr lang="en-US" b="1" dirty="0">
                <a:effectLst>
                  <a:outerShdw blurRad="38100" dist="38100" dir="2700000" algn="tl">
                    <a:srgbClr val="000000">
                      <a:alpha val="43137"/>
                    </a:srgbClr>
                  </a:outerShdw>
                </a:effectLst>
              </a:rPr>
              <a:t>Tax Forms: </a:t>
            </a:r>
            <a:r>
              <a:rPr lang="en-US" dirty="0"/>
              <a:t>File a tax form for a municipality of your choosing</a:t>
            </a:r>
          </a:p>
          <a:p>
            <a:r>
              <a:rPr lang="en-US" b="1" dirty="0">
                <a:effectLst>
                  <a:outerShdw blurRad="38100" dist="38100" dir="2700000" algn="tl">
                    <a:srgbClr val="000000">
                      <a:alpha val="43137"/>
                    </a:srgbClr>
                  </a:outerShdw>
                </a:effectLst>
              </a:rPr>
              <a:t>Tax Filings: </a:t>
            </a:r>
            <a:r>
              <a:rPr lang="en-US" dirty="0"/>
              <a:t>Display all previous tax filings and payments</a:t>
            </a:r>
          </a:p>
        </p:txBody>
      </p:sp>
      <p:sp>
        <p:nvSpPr>
          <p:cNvPr id="22" name="TextBox 21">
            <a:extLst>
              <a:ext uri="{FF2B5EF4-FFF2-40B4-BE49-F238E27FC236}">
                <a16:creationId xmlns:a16="http://schemas.microsoft.com/office/drawing/2014/main" id="{E9D13A4E-DB25-4A85-8486-E620DE66E08F}"/>
              </a:ext>
            </a:extLst>
          </p:cNvPr>
          <p:cNvSpPr txBox="1"/>
          <p:nvPr/>
        </p:nvSpPr>
        <p:spPr>
          <a:xfrm>
            <a:off x="5461986" y="2223831"/>
            <a:ext cx="6094520" cy="923330"/>
          </a:xfrm>
          <a:prstGeom prst="rect">
            <a:avLst/>
          </a:prstGeom>
          <a:noFill/>
        </p:spPr>
        <p:txBody>
          <a:bodyPr wrap="square">
            <a:spAutoFit/>
          </a:bodyPr>
          <a:lstStyle/>
          <a:p>
            <a:r>
              <a:rPr lang="en-US" dirty="0"/>
              <a:t>To set up your business for the first time, click on Manage Businesses from the main navigation menu and then click the Add a Business button.</a:t>
            </a:r>
          </a:p>
        </p:txBody>
      </p:sp>
      <p:pic>
        <p:nvPicPr>
          <p:cNvPr id="25" name="Picture 24">
            <a:extLst>
              <a:ext uri="{FF2B5EF4-FFF2-40B4-BE49-F238E27FC236}">
                <a16:creationId xmlns:a16="http://schemas.microsoft.com/office/drawing/2014/main" id="{B0B6BC41-88A7-41DD-9468-8515FDC6883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992451" y="3755850"/>
            <a:ext cx="2552396" cy="1263435"/>
          </a:xfrm>
          <a:prstGeom prst="rect">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272374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7F90-990A-45E8-AE18-4F9CF31D0A81}"/>
              </a:ext>
            </a:extLst>
          </p:cNvPr>
          <p:cNvSpPr>
            <a:spLocks noGrp="1"/>
          </p:cNvSpPr>
          <p:nvPr>
            <p:ph type="title"/>
          </p:nvPr>
        </p:nvSpPr>
        <p:spPr/>
        <p:txBody>
          <a:bodyPr/>
          <a:lstStyle/>
          <a:p>
            <a:r>
              <a:rPr lang="en-US" dirty="0"/>
              <a:t>Adding a business </a:t>
            </a:r>
          </a:p>
        </p:txBody>
      </p:sp>
      <p:pic>
        <p:nvPicPr>
          <p:cNvPr id="6" name="Content Placeholder 5">
            <a:extLst>
              <a:ext uri="{FF2B5EF4-FFF2-40B4-BE49-F238E27FC236}">
                <a16:creationId xmlns:a16="http://schemas.microsoft.com/office/drawing/2014/main" id="{5A2A73E4-42E0-41A3-AA11-B9ADC6DD1B47}"/>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0470" y="2014194"/>
            <a:ext cx="5534449" cy="33929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prst="cross"/>
            <a:contourClr>
              <a:srgbClr val="C0C0C0"/>
            </a:contourClr>
          </a:sp3d>
        </p:spPr>
      </p:pic>
      <p:sp>
        <p:nvSpPr>
          <p:cNvPr id="4" name="Content Placeholder 3">
            <a:extLst>
              <a:ext uri="{FF2B5EF4-FFF2-40B4-BE49-F238E27FC236}">
                <a16:creationId xmlns:a16="http://schemas.microsoft.com/office/drawing/2014/main" id="{20D473FC-A7DD-49E3-8A47-C03502B01388}"/>
              </a:ext>
            </a:extLst>
          </p:cNvPr>
          <p:cNvSpPr>
            <a:spLocks noGrp="1"/>
          </p:cNvSpPr>
          <p:nvPr>
            <p:ph sz="half" idx="2"/>
          </p:nvPr>
        </p:nvSpPr>
        <p:spPr/>
        <p:txBody>
          <a:bodyPr/>
          <a:lstStyle/>
          <a:p>
            <a:r>
              <a:rPr lang="en-US" dirty="0"/>
              <a:t>From the Add a Business page, enter required information about your business. Required fields are marked with a red asterisk. Before you get started, you’ll want to have your State Tax ID Number (or TIN) and the exact name on file with available. When finished, click SAVE, or SAVE AND ADD ANOTHER if you wish to add an additional business.</a:t>
            </a:r>
          </a:p>
        </p:txBody>
      </p:sp>
    </p:spTree>
    <p:extLst>
      <p:ext uri="{BB962C8B-B14F-4D97-AF65-F5344CB8AC3E}">
        <p14:creationId xmlns:p14="http://schemas.microsoft.com/office/powerpoint/2010/main" val="109355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54AD-7267-4839-ABCF-2058F1AA733B}"/>
              </a:ext>
            </a:extLst>
          </p:cNvPr>
          <p:cNvSpPr>
            <a:spLocks noGrp="1"/>
          </p:cNvSpPr>
          <p:nvPr>
            <p:ph type="title"/>
          </p:nvPr>
        </p:nvSpPr>
        <p:spPr/>
        <p:txBody>
          <a:bodyPr/>
          <a:lstStyle/>
          <a:p>
            <a:r>
              <a:rPr lang="en-US" dirty="0"/>
              <a:t>Can I edit a business? </a:t>
            </a:r>
          </a:p>
        </p:txBody>
      </p:sp>
      <p:sp>
        <p:nvSpPr>
          <p:cNvPr id="3" name="Content Placeholder 2">
            <a:extLst>
              <a:ext uri="{FF2B5EF4-FFF2-40B4-BE49-F238E27FC236}">
                <a16:creationId xmlns:a16="http://schemas.microsoft.com/office/drawing/2014/main" id="{16E3FD29-E82C-4377-8F72-7A7E315498C6}"/>
              </a:ext>
            </a:extLst>
          </p:cNvPr>
          <p:cNvSpPr>
            <a:spLocks noGrp="1"/>
          </p:cNvSpPr>
          <p:nvPr>
            <p:ph sz="half" idx="1"/>
          </p:nvPr>
        </p:nvSpPr>
        <p:spPr/>
        <p:txBody>
          <a:bodyPr/>
          <a:lstStyle/>
          <a:p>
            <a:r>
              <a:rPr lang="en-US" dirty="0"/>
              <a:t>YES! To edit information for a business, click its corresponding wrench icon* from the Manage column on the Manage Businesses page. </a:t>
            </a:r>
          </a:p>
        </p:txBody>
      </p:sp>
      <p:pic>
        <p:nvPicPr>
          <p:cNvPr id="6" name="Content Placeholder 5">
            <a:extLst>
              <a:ext uri="{FF2B5EF4-FFF2-40B4-BE49-F238E27FC236}">
                <a16:creationId xmlns:a16="http://schemas.microsoft.com/office/drawing/2014/main" id="{2119263C-4570-4E26-AE20-4C2B7870FDE3}"/>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14875" y="2014194"/>
            <a:ext cx="5310326" cy="34810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7524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{62472AB6-EA9C-4CDE-80EB-414EC7DFA877}tf78438558_win32</Template>
  <TotalTime>210</TotalTime>
  <Words>890</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Garamond</vt:lpstr>
      <vt:lpstr>SavonVTI</vt:lpstr>
      <vt:lpstr>An introduction to localgov</vt:lpstr>
      <vt:lpstr>What is Localgov?</vt:lpstr>
      <vt:lpstr>How to login</vt:lpstr>
      <vt:lpstr>How to create a new account</vt:lpstr>
      <vt:lpstr>Confirmation on your new account</vt:lpstr>
      <vt:lpstr>Time to sign in!</vt:lpstr>
      <vt:lpstr>PowerPoint Presentation</vt:lpstr>
      <vt:lpstr>Adding a business </vt:lpstr>
      <vt:lpstr>Can I edit a business? </vt:lpstr>
      <vt:lpstr>How to file your taxes</vt:lpstr>
      <vt:lpstr>Filling out the taxes made simple</vt:lpstr>
      <vt:lpstr>Filling out the taxes made simple part 2</vt:lpstr>
      <vt:lpstr>Paying through Localgov</vt:lpstr>
      <vt:lpstr>Previously filed taxes</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Anne Coleman</dc:creator>
  <cp:lastModifiedBy>Erin Marshall</cp:lastModifiedBy>
  <cp:revision>13</cp:revision>
  <dcterms:created xsi:type="dcterms:W3CDTF">2020-11-12T17:59:52Z</dcterms:created>
  <dcterms:modified xsi:type="dcterms:W3CDTF">2021-01-20T15:09:29Z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