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eg"/>
  <Override PartName="/ppt/media/image5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3.jpg" ContentType="image/jpeg"/>
  <Override PartName="/ppt/media/image15.jpg" ContentType="image/jpeg"/>
  <Override PartName="/ppt/media/image1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72" r:id="rId9"/>
    <p:sldId id="266" r:id="rId10"/>
    <p:sldId id="260" r:id="rId11"/>
    <p:sldId id="265" r:id="rId12"/>
    <p:sldId id="268" r:id="rId13"/>
    <p:sldId id="261" r:id="rId14"/>
    <p:sldId id="267" r:id="rId15"/>
    <p:sldId id="269" r:id="rId16"/>
    <p:sldId id="270" r:id="rId17"/>
    <p:sldId id="278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163A-F942-1F89-986F-9AF2298E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48A42-F43C-9759-BE8E-726DFAB2D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2F5F2-7D24-7264-8FDB-09417782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4207-9ADF-460B-B830-39723A40E32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82DED-962B-0891-9D86-1C7FEEAE1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55C80-6D11-3538-A022-F7E3854D4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4E3-CA29-450F-8736-055AC8C4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4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04394-EA08-6BF9-3D71-0730B388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7540AF-F19F-2687-1F27-92223D07E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2BDE5-39D1-C850-9703-2B8FF62D5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4207-9ADF-460B-B830-39723A40E32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0F85D-1B7A-0B09-52BB-433E91EE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C85B1-F446-0068-95DA-70347E88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4E3-CA29-450F-8736-055AC8C4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72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A424DC-9E33-9C22-EE31-BAA03D2C9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E58A4-135E-4B00-E9CF-A11DD1380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D67B-A78E-5327-72AD-6A7E74108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4207-9ADF-460B-B830-39723A40E32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92D75-7AC8-6735-471E-A9F77905A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C1FA6-3EBB-E850-9E2A-745AEE327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4E3-CA29-450F-8736-055AC8C4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07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8E58-8BF4-8A48-9876-8633D395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64E05-C3AE-F372-CEE8-6800538FB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836D3-9E17-98FD-EA87-25AB67D5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4207-9ADF-460B-B830-39723A40E32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32821-A0FF-2873-0B2A-034751349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37EC6-9898-3D44-81FF-28C7D5F6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4E3-CA29-450F-8736-055AC8C4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0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F47AB-C76E-6103-462F-976F91AF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18220-28DA-4B9C-FBE1-AD4C7D5D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0B072-B30A-8130-51A9-1FB9B3D2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4207-9ADF-460B-B830-39723A40E32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394A2-D611-124C-F790-D3D727DFC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C2A59-28DE-9553-5E1A-F5612B23A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4E3-CA29-450F-8736-055AC8C4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4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F7239-D364-3CD6-ABA6-FD05300E0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764F6-3886-B103-CFCC-CDE3997B2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66F87-EBE3-DF90-A3F5-71E4D4204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09A1A-73E7-3544-6D13-E1A8DFC6C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4207-9ADF-460B-B830-39723A40E32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40DEB0-204F-FA76-2DDF-766140CD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3974F-A319-965B-CF9F-2FEC983B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4E3-CA29-450F-8736-055AC8C4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67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CE0F-BD97-DE9A-6868-CAFA45FF3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E5768-6AF9-217F-6A27-08C106F02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F4850-5CEF-AAA1-E2CD-92E056F8C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8FC97B-6A52-F195-9D63-FA58BF9A0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074493-B7D6-8BC1-61DE-83D0FFCB1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C8BA7B-4C3C-7E92-7FD9-121AE00D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4207-9ADF-460B-B830-39723A40E32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AB9EAF-0BA0-E82D-63AD-91BA4ADDE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5A3BA7-C0B9-DF07-DEF2-78FEFECA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4E3-CA29-450F-8736-055AC8C4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9E87F-B617-C51E-9F31-B11DA2827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01FAB2-CD66-AAA6-821F-96DBF44DC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4207-9ADF-460B-B830-39723A40E32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EA107-995A-24A0-B9D7-805627AC0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73D03-2B50-981C-C8D4-BB7F8D7E4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4E3-CA29-450F-8736-055AC8C4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10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172BE4-19B5-DB65-DC6A-E54F24399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4207-9ADF-460B-B830-39723A40E32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DA7B7-6F61-E894-EA4E-3B9127FFA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B3473-FB5B-8873-4B86-6BBEFD90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4E3-CA29-450F-8736-055AC8C4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9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CC5DD-EA97-1679-6C9A-5879CC1B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213C9-ADB3-26F7-C69D-5191D28F9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6F7AF1-0B40-D038-B4AD-D0A7616CB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60083-CDC1-33DD-36C0-C46DC1A9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4207-9ADF-460B-B830-39723A40E32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3AF14-473A-94F2-C0B4-26619B66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6D917-5AF6-E8B0-258D-8803100EE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4E3-CA29-450F-8736-055AC8C4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5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12D24-E475-8CB3-B8C9-C0F9841A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D72A5D-73CA-523B-EC68-792528F94D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0AC46-CFC5-5AEC-20D2-EFE22A1CB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02798-87F0-045D-8898-F528696B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4207-9ADF-460B-B830-39723A40E32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E4DEB-7EC6-3172-90F1-E801F621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5FBA0-1D62-3572-C997-6E9B6E1C6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4E3-CA29-450F-8736-055AC8C4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1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B3AD8E-7487-BF50-BA89-9CDC7076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3471D-3DC9-CB02-AF5B-D35D11048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0F5C6-23EB-438E-E474-707D81EC2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564207-9ADF-460B-B830-39723A40E32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43F0C-4FAA-1773-FF75-8CEA4BD75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1842-B3D5-9551-D6AB-E703BB6F6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C734E3-CA29-450F-8736-055AC8C4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4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aguardpao/16378316194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lonic.com/blog/how-to-make-unstructured-pdf-data-searchabl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id/olahraga/mendaki-gunung/tebing-petualangan-puncak-gunung-gunung-mendaki-lanskap-orang-eksplorasi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284368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conomy.de/praxisorientierte-road-map-zum-lead-management-im-maschinenbau-a-814021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atospherenetworks.com/blog/5-key-considerations-for-overhauling-your-it-road-map-for-2020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tools-941570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de/foto/zeit-uhr-wecker-38267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vehicles-people-sport-adventure-140143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ellerrec.com/blog/how-much-is-a-ski-doo-snowmobile" TargetMode="Externa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54B7C-299C-A3E7-751C-ACA845D2F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684" y="3219061"/>
            <a:ext cx="7035282" cy="1494504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u="sng" dirty="0"/>
              <a:t>Minimization to Sufficiency Initiative </a:t>
            </a:r>
            <a:br>
              <a:rPr lang="en-US" b="1" u="sng" dirty="0"/>
            </a:br>
            <a:r>
              <a:rPr lang="en-US" b="1" u="sng" dirty="0"/>
              <a:t>And Next Steps  </a:t>
            </a:r>
            <a:br>
              <a:rPr lang="en-US" b="1" u="sng" dirty="0"/>
            </a:br>
            <a:br>
              <a:rPr lang="en-US" u="sng" dirty="0"/>
            </a:br>
            <a:r>
              <a:rPr lang="en-US" sz="2200" dirty="0"/>
              <a:t>Scott Jones, Esq </a:t>
            </a:r>
            <a:br>
              <a:rPr lang="en-US" sz="2200" dirty="0"/>
            </a:br>
            <a:r>
              <a:rPr lang="en-US" sz="2200" dirty="0"/>
              <a:t>Reid Brown</a:t>
            </a:r>
            <a:r>
              <a:rPr lang="en-US" sz="2200"/>
              <a:t>, Oregon</a:t>
            </a:r>
            <a:br>
              <a:rPr lang="en-US" sz="2200" dirty="0"/>
            </a:br>
            <a:r>
              <a:rPr lang="en-US" sz="2200" dirty="0"/>
              <a:t>2025 NOHVCC Workshop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3522B8-9071-1A35-6261-A14AAD030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598" y="517095"/>
            <a:ext cx="4670457" cy="60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1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99213-0753-DED8-250E-68FAD3C6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4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82356-52A6-7A78-14AF-8CC3B0649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0218"/>
            <a:ext cx="121920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3. Legacy Roads and Trails of 2021 (16 USC 538a)</a:t>
            </a:r>
          </a:p>
          <a:p>
            <a:pPr lvl="1"/>
            <a:r>
              <a:rPr lang="en-US" dirty="0"/>
              <a:t>Congress reaffirms adequate roads and adequate trails for public access – not adequate roads </a:t>
            </a:r>
            <a:r>
              <a:rPr lang="en-US" b="1" i="1" u="sng" dirty="0"/>
              <a:t>or</a:t>
            </a:r>
            <a:r>
              <a:rPr lang="en-US" dirty="0"/>
              <a:t> trails </a:t>
            </a:r>
          </a:p>
          <a:p>
            <a:pPr lvl="1"/>
            <a:r>
              <a:rPr lang="en-US" dirty="0"/>
              <a:t>Requires applicable unit as measure of performance on access issues - </a:t>
            </a:r>
          </a:p>
          <a:p>
            <a:pPr lvl="1"/>
            <a:r>
              <a:rPr lang="en-US" dirty="0"/>
              <a:t>Adds criteria like </a:t>
            </a:r>
            <a:r>
              <a:rPr lang="en-US" b="1" dirty="0"/>
              <a:t>emergency response and firefighting </a:t>
            </a:r>
            <a:r>
              <a:rPr lang="en-US" dirty="0"/>
              <a:t>as values in  planning </a:t>
            </a:r>
          </a:p>
          <a:p>
            <a:pPr lvl="1"/>
            <a:r>
              <a:rPr lang="en-US" dirty="0"/>
              <a:t>Requires </a:t>
            </a:r>
            <a:r>
              <a:rPr lang="en-US" b="1" dirty="0"/>
              <a:t>adequacy for future use </a:t>
            </a:r>
          </a:p>
          <a:p>
            <a:pPr lvl="1"/>
            <a:r>
              <a:rPr lang="en-US" dirty="0"/>
              <a:t>Requires </a:t>
            </a:r>
            <a:r>
              <a:rPr lang="en-US" b="1" dirty="0"/>
              <a:t>balance with possible impacts </a:t>
            </a:r>
            <a:r>
              <a:rPr lang="en-US" dirty="0"/>
              <a:t>from use </a:t>
            </a:r>
          </a:p>
          <a:p>
            <a:pPr lvl="1"/>
            <a:r>
              <a:rPr lang="en-US" dirty="0"/>
              <a:t>Requires </a:t>
            </a:r>
            <a:r>
              <a:rPr lang="en-US" b="1" dirty="0"/>
              <a:t>plan is financially sustainable</a:t>
            </a:r>
          </a:p>
        </p:txBody>
      </p:sp>
      <p:pic>
        <p:nvPicPr>
          <p:cNvPr id="5" name="Picture 4" descr="A group of people in helmets and helmets&#10;&#10;AI-generated content may be incorrect.">
            <a:extLst>
              <a:ext uri="{FF2B5EF4-FFF2-40B4-BE49-F238E27FC236}">
                <a16:creationId xmlns:a16="http://schemas.microsoft.com/office/drawing/2014/main" id="{91F3290D-F4B5-8FF1-D22E-4DA78FB3F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70277" y="4075744"/>
            <a:ext cx="3735612" cy="249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29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F922F-1C69-11BB-15BA-1F2CE5DC8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8F78E-6558-F921-1575-9A5EAE07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4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2CC88-81A4-DA33-AD8B-426501B8F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0218"/>
            <a:ext cx="12192000" cy="4351338"/>
          </a:xfrm>
        </p:spPr>
        <p:txBody>
          <a:bodyPr/>
          <a:lstStyle/>
          <a:p>
            <a:r>
              <a:rPr lang="en-US" dirty="0"/>
              <a:t>Legacy Roads and Trails of 2021 </a:t>
            </a:r>
          </a:p>
          <a:p>
            <a:pPr algn="ctr"/>
            <a:r>
              <a:rPr lang="en-US" b="1" dirty="0"/>
              <a:t>Quality economic analysis continues to be a priority  – 2016 Rec Act requires BEA to provide detailed economic analysis of recreational economics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D6874-3272-5AAF-1321-FD515DE1B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799" y="2924147"/>
            <a:ext cx="6162402" cy="3598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669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86678-CC4C-4046-0BE1-D81D7FCDA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79F7A-A990-E7C1-B7D1-5910EDEFE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4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C4B5A-5FCF-2F57-BA1F-DF3DC79F2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0218"/>
            <a:ext cx="12192000" cy="4351338"/>
          </a:xfrm>
        </p:spPr>
        <p:txBody>
          <a:bodyPr/>
          <a:lstStyle/>
          <a:p>
            <a:r>
              <a:rPr lang="en-US" dirty="0"/>
              <a:t>Legacy Roads and Trails of 2021 </a:t>
            </a:r>
          </a:p>
          <a:p>
            <a:pPr algn="ctr"/>
            <a:r>
              <a:rPr lang="en-US" b="1" dirty="0"/>
              <a:t>Economics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66178-A94D-79A3-3E95-5E7B89AB2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63" y="2029799"/>
            <a:ext cx="3625212" cy="46816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E994F-5007-244C-B00B-E8357ED93F4B}"/>
              </a:ext>
            </a:extLst>
          </p:cNvPr>
          <p:cNvSpPr txBox="1"/>
          <p:nvPr/>
        </p:nvSpPr>
        <p:spPr>
          <a:xfrm>
            <a:off x="5309419" y="2399071"/>
            <a:ext cx="60665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In 2022, the USFWS economic analysis clearly identified that 63% of fishing, 45% of hunting and 51% of wildlife watching spending directly resulted from buying and using motorized equipment in these pursuits. </a:t>
            </a:r>
            <a:endParaRPr lang="en-US" sz="2400" dirty="0"/>
          </a:p>
          <a:p>
            <a:r>
              <a:rPr lang="en-US" sz="2400" dirty="0"/>
              <a:t>U.S. Department of the Interior, U.S. Fish and Wildlife Service, </a:t>
            </a:r>
            <a:r>
              <a:rPr lang="en-US" sz="2400" i="1" dirty="0"/>
              <a:t>2022 National Survey of Fishing, Hunting, and Wildlife-Associated Recreation </a:t>
            </a:r>
            <a:r>
              <a:rPr lang="en-US" sz="2400" dirty="0"/>
              <a:t>Pg 49.  </a:t>
            </a:r>
          </a:p>
        </p:txBody>
      </p:sp>
    </p:spTree>
    <p:extLst>
      <p:ext uri="{BB962C8B-B14F-4D97-AF65-F5344CB8AC3E}">
        <p14:creationId xmlns:p14="http://schemas.microsoft.com/office/powerpoint/2010/main" val="1646810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BC66F-0BA0-1CCF-7F22-6EC92179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DD063-4FE4-4C44-D27C-D3733D3DE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0218"/>
            <a:ext cx="12192000" cy="4351338"/>
          </a:xfrm>
        </p:spPr>
        <p:txBody>
          <a:bodyPr/>
          <a:lstStyle/>
          <a:p>
            <a:r>
              <a:rPr lang="en-US" b="1" dirty="0"/>
              <a:t>Explore Act of 2024</a:t>
            </a:r>
          </a:p>
          <a:p>
            <a:pPr lvl="1"/>
            <a:r>
              <a:rPr lang="en-US" dirty="0"/>
              <a:t>Carried Congressional concerns around a lack of access to public lands further  </a:t>
            </a:r>
          </a:p>
          <a:p>
            <a:pPr lvl="2"/>
            <a:r>
              <a:rPr lang="en-US" b="1" i="1" dirty="0"/>
              <a:t>Extensive new inventory requirements </a:t>
            </a:r>
          </a:p>
          <a:p>
            <a:pPr lvl="3"/>
            <a:r>
              <a:rPr lang="en-US" dirty="0"/>
              <a:t>We submitted a detailed list of factors we would like to see inventoried </a:t>
            </a:r>
          </a:p>
          <a:p>
            <a:pPr lvl="2"/>
            <a:r>
              <a:rPr lang="en-US" dirty="0"/>
              <a:t>Specifically addressed exceptionally short seasonal closures as an issue to be addressed </a:t>
            </a:r>
          </a:p>
          <a:p>
            <a:pPr lvl="2"/>
            <a:r>
              <a:rPr lang="en-US" b="1" i="1" dirty="0"/>
              <a:t>Lots of new data requirements </a:t>
            </a:r>
            <a:r>
              <a:rPr lang="en-US" dirty="0"/>
              <a:t>– some of which we have </a:t>
            </a:r>
          </a:p>
          <a:p>
            <a:pPr lvl="2"/>
            <a:r>
              <a:rPr lang="en-US" b="1" i="1" dirty="0"/>
              <a:t>Generally encourages more motorized and non motorized access </a:t>
            </a:r>
            <a:r>
              <a:rPr lang="en-US" dirty="0"/>
              <a:t>to public lands </a:t>
            </a:r>
          </a:p>
        </p:txBody>
      </p:sp>
      <p:pic>
        <p:nvPicPr>
          <p:cNvPr id="5" name="Picture 4" descr="A computer with a magnifying glass on it&#10;&#10;AI-generated content may be incorrect.">
            <a:extLst>
              <a:ext uri="{FF2B5EF4-FFF2-40B4-BE49-F238E27FC236}">
                <a16:creationId xmlns:a16="http://schemas.microsoft.com/office/drawing/2014/main" id="{83E73660-6F64-C0F7-0030-4DA52BBBB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34348" y="3654268"/>
            <a:ext cx="4529295" cy="30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63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2D105-4C42-1030-3EED-E2B08B458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8DEF5-EED1-32A5-77EE-9D960EB0E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39085-6F9F-C885-DD8E-0374BFB08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0218"/>
            <a:ext cx="12192000" cy="4351338"/>
          </a:xfrm>
        </p:spPr>
        <p:txBody>
          <a:bodyPr/>
          <a:lstStyle/>
          <a:p>
            <a:pPr algn="ctr"/>
            <a:r>
              <a:rPr lang="en-US" b="1" u="sng" dirty="0"/>
              <a:t>Next steps </a:t>
            </a:r>
          </a:p>
          <a:p>
            <a:r>
              <a:rPr lang="en-US" b="1" dirty="0"/>
              <a:t>Implement requirements of Explore Act and Legacy Roads and Trails </a:t>
            </a:r>
          </a:p>
          <a:p>
            <a:r>
              <a:rPr lang="en-US" b="1" dirty="0"/>
              <a:t>Update  2005 TMR- </a:t>
            </a:r>
            <a:r>
              <a:rPr lang="en-US" dirty="0"/>
              <a:t>removing it will not make the issues go away  </a:t>
            </a:r>
          </a:p>
          <a:p>
            <a:pPr lvl="1"/>
            <a:r>
              <a:rPr lang="en-US" dirty="0"/>
              <a:t>Presumption that minimization has been completed after more than 50 years of effort </a:t>
            </a:r>
          </a:p>
          <a:p>
            <a:r>
              <a:rPr lang="en-US" b="1" dirty="0"/>
              <a:t>Clarify National Roadless Rule</a:t>
            </a:r>
          </a:p>
          <a:p>
            <a:r>
              <a:rPr lang="en-US" b="1" dirty="0"/>
              <a:t>Use existing tools </a:t>
            </a:r>
            <a:r>
              <a:rPr lang="en-US" dirty="0"/>
              <a:t>– TAP/TAR and road to trail conversions </a:t>
            </a:r>
          </a:p>
          <a:p>
            <a:r>
              <a:rPr lang="en-US" dirty="0"/>
              <a:t>Ongoing challenges </a:t>
            </a:r>
          </a:p>
          <a:p>
            <a:pPr lvl="1"/>
            <a:r>
              <a:rPr lang="en-US" dirty="0"/>
              <a:t>Large Timber Sales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erson standing on a mountain&#10;&#10;AI-generated content may be incorrect.">
            <a:extLst>
              <a:ext uri="{FF2B5EF4-FFF2-40B4-BE49-F238E27FC236}">
                <a16:creationId xmlns:a16="http://schemas.microsoft.com/office/drawing/2014/main" id="{46262A0C-7C39-4867-E60D-DFF5D89BE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30918" y="4207459"/>
            <a:ext cx="3061567" cy="222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36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0A856-3BA4-D467-577F-F3744E883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37AF-9D71-759B-B930-53AB98147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431BA-519C-C3C1-45BB-57F7F56AF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0218"/>
            <a:ext cx="121920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u="sng" dirty="0"/>
              <a:t>Next steps </a:t>
            </a:r>
          </a:p>
          <a:p>
            <a:r>
              <a:rPr lang="en-US" dirty="0"/>
              <a:t>Use existing tools – </a:t>
            </a:r>
            <a:r>
              <a:rPr lang="en-US" b="1" i="1" dirty="0"/>
              <a:t>TAP/TAR and road to trail conversions </a:t>
            </a:r>
          </a:p>
          <a:p>
            <a:pPr marL="0" indent="0">
              <a:buNone/>
            </a:pPr>
            <a:r>
              <a:rPr lang="en-US" dirty="0"/>
              <a:t>36 CFR 212.5 (b)(2) </a:t>
            </a:r>
          </a:p>
          <a:p>
            <a:pPr marL="0" indent="0">
              <a:buNone/>
            </a:pPr>
            <a:r>
              <a:rPr lang="en-US" dirty="0"/>
              <a:t>	Specifically requires road to trail conversions as a management tool </a:t>
            </a:r>
          </a:p>
          <a:p>
            <a:pPr marL="0" indent="0">
              <a:buNone/>
            </a:pPr>
            <a:r>
              <a:rPr lang="en-US" dirty="0"/>
              <a:t>	Predates 2005 TMR</a:t>
            </a:r>
          </a:p>
          <a:p>
            <a:pPr marL="0" indent="0">
              <a:buNone/>
            </a:pPr>
            <a:r>
              <a:rPr lang="en-US" dirty="0"/>
              <a:t>	PSI &amp; Shoshone NF first we are aware of doing this at any scale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/>
              <a:t>Specifically required by Legacy Roads and Trails Act </a:t>
            </a:r>
          </a:p>
        </p:txBody>
      </p:sp>
    </p:spTree>
    <p:extLst>
      <p:ext uri="{BB962C8B-B14F-4D97-AF65-F5344CB8AC3E}">
        <p14:creationId xmlns:p14="http://schemas.microsoft.com/office/powerpoint/2010/main" val="2995061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CB110-4423-588A-4F44-CB7165BB6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7BA6B-CB35-ABC3-BADC-8EF331B3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7C4C8-31D9-3BE6-AD8E-205BBDB9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0218"/>
            <a:ext cx="12192000" cy="4351338"/>
          </a:xfrm>
        </p:spPr>
        <p:txBody>
          <a:bodyPr/>
          <a:lstStyle/>
          <a:p>
            <a:pPr algn="ctr"/>
            <a:r>
              <a:rPr lang="en-US" b="1" u="sng" dirty="0"/>
              <a:t>Next steps </a:t>
            </a:r>
          </a:p>
          <a:p>
            <a:r>
              <a:rPr lang="en-US" b="1" i="1" dirty="0"/>
              <a:t>Use existing tools </a:t>
            </a:r>
            <a:r>
              <a:rPr lang="en-US" dirty="0"/>
              <a:t>– TAP/TAR and road to trail conversions </a:t>
            </a:r>
          </a:p>
          <a:p>
            <a:pPr marL="0" indent="0">
              <a:buNone/>
            </a:pPr>
            <a:r>
              <a:rPr lang="en-US" dirty="0"/>
              <a:t>36 CFR 212.5 (b)(2)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i="1" dirty="0"/>
              <a:t>Specifically requires road to trail conversions </a:t>
            </a:r>
            <a:r>
              <a:rPr lang="en-US" dirty="0"/>
              <a:t>as a management tool </a:t>
            </a:r>
          </a:p>
          <a:p>
            <a:pPr marL="0" indent="0">
              <a:buNone/>
            </a:pPr>
            <a:r>
              <a:rPr lang="en-US" dirty="0"/>
              <a:t>	Predates 2005 TMR</a:t>
            </a:r>
          </a:p>
          <a:p>
            <a:pPr marL="0" indent="0">
              <a:buNone/>
            </a:pPr>
            <a:r>
              <a:rPr lang="en-US" dirty="0"/>
              <a:t>	PSI &amp; Shoshone NF first we are aware of doing this at any scale </a:t>
            </a:r>
          </a:p>
        </p:txBody>
      </p:sp>
    </p:spTree>
    <p:extLst>
      <p:ext uri="{BB962C8B-B14F-4D97-AF65-F5344CB8AC3E}">
        <p14:creationId xmlns:p14="http://schemas.microsoft.com/office/powerpoint/2010/main" val="1444771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81DF4-AB64-FE7B-CE74-3E429E0FE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Minimization to Sufficiency Initiative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AB9E2F-DB54-5D21-B12B-A456CEE90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9139" y="890617"/>
            <a:ext cx="4527702" cy="584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16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897C-581A-9E80-0723-9AF7B9F4C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AAEDE-8C83-83C7-1DCE-B35BF9A8E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D761-1081-BF08-D6A1-C22C26C69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Use existing tools – TAP/TAR and road to trail conver</a:t>
            </a:r>
            <a:r>
              <a:rPr lang="en-US" dirty="0"/>
              <a:t>sions </a:t>
            </a:r>
          </a:p>
          <a:p>
            <a:pPr lvl="1"/>
            <a:r>
              <a:rPr lang="en-US" dirty="0"/>
              <a:t>Do this on existing administrative routes </a:t>
            </a:r>
          </a:p>
          <a:p>
            <a:pPr lvl="1"/>
            <a:r>
              <a:rPr lang="en-US" dirty="0"/>
              <a:t>Part of large timber sales </a:t>
            </a:r>
          </a:p>
          <a:p>
            <a:pPr lvl="2"/>
            <a:r>
              <a:rPr lang="en-US" dirty="0"/>
              <a:t>Need a no net loss mentality and oversight of process </a:t>
            </a:r>
          </a:p>
          <a:p>
            <a:pPr lvl="2"/>
            <a:endParaRPr lang="en-US" dirty="0"/>
          </a:p>
          <a:p>
            <a:pPr marL="0" lvl="2" indent="0">
              <a:spcBef>
                <a:spcPts val="0"/>
              </a:spcBef>
              <a:buNone/>
            </a:pPr>
            <a:r>
              <a:rPr lang="en-US" sz="3200" b="1" dirty="0"/>
              <a:t>National Roadless Rule </a:t>
            </a:r>
            <a:r>
              <a:rPr lang="en-US" sz="3200" dirty="0"/>
              <a:t>– parallel for BLM</a:t>
            </a:r>
          </a:p>
          <a:p>
            <a:pPr marL="0" lvl="2" indent="0">
              <a:spcBef>
                <a:spcPts val="0"/>
              </a:spcBef>
              <a:buNone/>
            </a:pPr>
            <a:endParaRPr lang="en-US" sz="3200" dirty="0"/>
          </a:p>
          <a:p>
            <a:pPr marL="0" lvl="2" indent="0">
              <a:spcBef>
                <a:spcPts val="0"/>
              </a:spcBef>
              <a:buNone/>
            </a:pPr>
            <a:r>
              <a:rPr lang="en-US" sz="3200" b="1" dirty="0"/>
              <a:t>Separate Inventory from decision making </a:t>
            </a:r>
          </a:p>
          <a:p>
            <a:pPr marL="0" lvl="2" indent="0">
              <a:spcBef>
                <a:spcPts val="0"/>
              </a:spcBef>
              <a:buNone/>
            </a:pPr>
            <a:endParaRPr lang="en-US" sz="3200" dirty="0"/>
          </a:p>
          <a:p>
            <a:pPr marL="0" lvl="2" indent="0">
              <a:spcBef>
                <a:spcPts val="0"/>
              </a:spcBef>
              <a:buNone/>
            </a:pPr>
            <a:r>
              <a:rPr lang="en-US" sz="3200" b="1" dirty="0"/>
              <a:t>Apply State Wilderness Acts</a:t>
            </a:r>
            <a:r>
              <a:rPr lang="en-US" sz="3200" dirty="0"/>
              <a:t> accurately in the planning process</a:t>
            </a:r>
          </a:p>
          <a:p>
            <a:pPr marL="0" lvl="2" indent="0">
              <a:spcBef>
                <a:spcPts val="0"/>
              </a:spcBef>
              <a:buNone/>
            </a:pPr>
            <a:endParaRPr lang="en-US" sz="3200" dirty="0"/>
          </a:p>
          <a:p>
            <a:pPr marL="0" lvl="2" indent="0">
              <a:spcBef>
                <a:spcPts val="0"/>
              </a:spcBef>
              <a:buNone/>
            </a:pPr>
            <a:r>
              <a:rPr lang="en-US" sz="3200" dirty="0"/>
              <a:t>ESA reform  </a:t>
            </a:r>
          </a:p>
        </p:txBody>
      </p:sp>
    </p:spTree>
    <p:extLst>
      <p:ext uri="{BB962C8B-B14F-4D97-AF65-F5344CB8AC3E}">
        <p14:creationId xmlns:p14="http://schemas.microsoft.com/office/powerpoint/2010/main" val="1853279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5AE66-1220-AC75-92F8-4C4FBE962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B4FD-E6F1-C013-E1BC-DF75A1669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br>
              <a:rPr lang="en-US" b="1" u="sng" dirty="0"/>
            </a:br>
            <a:r>
              <a:rPr lang="en-US" b="1" u="sng" dirty="0"/>
              <a:t>Aligning with Agency Efforts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734F9-093F-67C7-5B43-7E0C8DB04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12192000" cy="5393262"/>
          </a:xfrm>
        </p:spPr>
        <p:txBody>
          <a:bodyPr>
            <a:normAutofit/>
          </a:bodyPr>
          <a:lstStyle/>
          <a:p>
            <a:r>
              <a:rPr lang="en-US" b="1" i="1" dirty="0"/>
              <a:t>Good Neighbor Authority under Explore Act </a:t>
            </a:r>
          </a:p>
          <a:p>
            <a:r>
              <a:rPr lang="en-US" b="1" i="1" dirty="0"/>
              <a:t>Agency retains administrative Control and State Assumes greater operational control </a:t>
            </a:r>
          </a:p>
          <a:p>
            <a:pPr lvl="1"/>
            <a:r>
              <a:rPr lang="en-US" dirty="0"/>
              <a:t>State By State Umbrella agreements addressing issues they agree to</a:t>
            </a:r>
          </a:p>
          <a:p>
            <a:pPr lvl="1"/>
            <a:r>
              <a:rPr lang="en-US" dirty="0"/>
              <a:t>Then more detailed Forest/FO level agreements </a:t>
            </a:r>
          </a:p>
          <a:p>
            <a:pPr lvl="1"/>
            <a:r>
              <a:rPr lang="en-US" dirty="0"/>
              <a:t>Recreation is addressed at varying level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b="1" i="1" u="sng" dirty="0"/>
              <a:t>Idaho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1" i="1" u="sng" dirty="0"/>
              <a:t>Montana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1" i="1" u="sng" dirty="0"/>
              <a:t>Colorado </a:t>
            </a:r>
          </a:p>
          <a:p>
            <a:pPr marL="457200" lvl="1" indent="0">
              <a:buNone/>
            </a:pPr>
            <a:r>
              <a:rPr lang="en-US" dirty="0"/>
              <a:t>Pikes Peak only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A close-up of dice&#10;&#10;AI-generated content may be incorrect.">
            <a:extLst>
              <a:ext uri="{FF2B5EF4-FFF2-40B4-BE49-F238E27FC236}">
                <a16:creationId xmlns:a16="http://schemas.microsoft.com/office/drawing/2014/main" id="{D267D0EF-61D5-E4DC-3F91-26BE284C1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55532" y="3527756"/>
            <a:ext cx="4786604" cy="3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28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FE1C2-88E1-0613-46DD-4C5339A30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F20EF-FCC6-5FD9-ECF2-9E03FCE78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8709"/>
            <a:ext cx="12192000" cy="4351338"/>
          </a:xfrm>
        </p:spPr>
        <p:txBody>
          <a:bodyPr/>
          <a:lstStyle/>
          <a:p>
            <a:r>
              <a:rPr lang="en-US" dirty="0"/>
              <a:t>Roadmap to the future of motorized recreation on public lands using new statutory tools and existing resources to address shortfalls in access </a:t>
            </a:r>
          </a:p>
          <a:p>
            <a:r>
              <a:rPr lang="en-US" dirty="0"/>
              <a:t>Adapt to changing landscape and management models </a:t>
            </a:r>
          </a:p>
          <a:p>
            <a:r>
              <a:rPr lang="en-US" dirty="0"/>
              <a:t>Lots of inaction – we made the first step </a:t>
            </a:r>
          </a:p>
        </p:txBody>
      </p:sp>
      <p:pic>
        <p:nvPicPr>
          <p:cNvPr id="5" name="Picture 4" descr="A map on a road&#10;&#10;AI-generated content may be incorrect.">
            <a:extLst>
              <a:ext uri="{FF2B5EF4-FFF2-40B4-BE49-F238E27FC236}">
                <a16:creationId xmlns:a16="http://schemas.microsoft.com/office/drawing/2014/main" id="{BF5BFB52-EDFF-E8E0-6987-06E9FA8FD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33500" y="3429000"/>
            <a:ext cx="95250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28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7D3E7-BF62-F884-F90B-1D8FBB3DB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4610B-DE8D-6285-6122-BE4CC267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br>
              <a:rPr lang="en-US" b="1" u="sng" dirty="0"/>
            </a:br>
            <a:r>
              <a:rPr lang="en-US" b="1" u="sng" dirty="0"/>
              <a:t>Aligning with Agency Efforts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D8B51-4A80-3F38-E4B1-27692E679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3482"/>
            <a:ext cx="12192000" cy="515066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b="1" dirty="0"/>
              <a:t>Recommendations </a:t>
            </a:r>
          </a:p>
          <a:p>
            <a:pPr marL="457200" lvl="1" indent="0">
              <a:buNone/>
            </a:pPr>
            <a:r>
              <a:rPr lang="en-US" dirty="0"/>
              <a:t>	Determine if your state is engaged in this type of effort </a:t>
            </a:r>
          </a:p>
          <a:p>
            <a:pPr marL="457200" lvl="1" indent="0">
              <a:buNone/>
            </a:pPr>
            <a:r>
              <a:rPr lang="en-US" dirty="0"/>
              <a:t>		Unsure how many forests are doing this? </a:t>
            </a:r>
          </a:p>
          <a:p>
            <a:pPr marL="457200" lvl="1" indent="0">
              <a:buNone/>
            </a:pPr>
            <a:r>
              <a:rPr lang="en-US" dirty="0"/>
              <a:t>	Are you doing the work? </a:t>
            </a:r>
          </a:p>
          <a:p>
            <a:pPr marL="457200" lvl="1" indent="0">
              <a:buNone/>
            </a:pPr>
            <a:r>
              <a:rPr lang="en-US" dirty="0"/>
              <a:t>	If you are doing the work, you need to be engaged</a:t>
            </a:r>
          </a:p>
          <a:p>
            <a:pPr marL="457200" lvl="1" indent="0">
              <a:buNone/>
            </a:pPr>
            <a:r>
              <a:rPr lang="en-US" dirty="0"/>
              <a:t>		How well is recreation engaged in the State Agency that is taking the lead?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1" dirty="0"/>
              <a:t>Funding?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r>
              <a:rPr lang="en-US" dirty="0"/>
              <a:t>	OHV grants are generally protected for moto </a:t>
            </a:r>
          </a:p>
          <a:p>
            <a:pPr marL="457200" lvl="1" indent="0">
              <a:buNone/>
            </a:pPr>
            <a:r>
              <a:rPr lang="en-US" dirty="0"/>
              <a:t>	Match Funds </a:t>
            </a:r>
          </a:p>
          <a:p>
            <a:pPr marL="457200" lvl="1" indent="0">
              <a:buNone/>
            </a:pPr>
            <a:r>
              <a:rPr lang="en-US" dirty="0"/>
              <a:t>	Federal block grants</a:t>
            </a:r>
          </a:p>
        </p:txBody>
      </p:sp>
      <p:pic>
        <p:nvPicPr>
          <p:cNvPr id="5" name="Picture 4" descr="A road with pins on it&#10;&#10;AI-generated content may be incorrect.">
            <a:extLst>
              <a:ext uri="{FF2B5EF4-FFF2-40B4-BE49-F238E27FC236}">
                <a16:creationId xmlns:a16="http://schemas.microsoft.com/office/drawing/2014/main" id="{AD86D66A-ACFC-294B-1353-E30274788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34814" y="3778815"/>
            <a:ext cx="4379808" cy="28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51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BA060-8BD9-F8BF-BF8B-2A2583DC8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41391"/>
            <a:ext cx="6095980" cy="1616203"/>
          </a:xfrm>
        </p:spPr>
        <p:txBody>
          <a:bodyPr anchor="b">
            <a:normAutofit/>
          </a:bodyPr>
          <a:lstStyle/>
          <a:p>
            <a:r>
              <a:rPr lang="en-US" sz="3200" dirty="0"/>
              <a:t>Questions </a:t>
            </a:r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6FAAD6A3-CA53-8FA2-15D0-B0D6D29963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808" r="5859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5904A-D770-D7AC-2A86-41D33B124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8" y="2533476"/>
            <a:ext cx="4491820" cy="3447832"/>
          </a:xfrm>
        </p:spPr>
        <p:txBody>
          <a:bodyPr anchor="t">
            <a:normAutofit/>
          </a:bodyPr>
          <a:lstStyle/>
          <a:p>
            <a:r>
              <a:rPr lang="en-US" sz="2000" dirty="0"/>
              <a:t>Roadless? </a:t>
            </a:r>
          </a:p>
          <a:p>
            <a:r>
              <a:rPr lang="en-US" sz="2000" dirty="0"/>
              <a:t>WSA?</a:t>
            </a:r>
          </a:p>
          <a:p>
            <a:r>
              <a:rPr lang="en-US" sz="2000" dirty="0"/>
              <a:t>Planning Rules ?</a:t>
            </a:r>
          </a:p>
          <a:p>
            <a:r>
              <a:rPr lang="en-US" sz="2000" dirty="0"/>
              <a:t>Travel Rules? </a:t>
            </a:r>
          </a:p>
          <a:p>
            <a:r>
              <a:rPr lang="en-US" sz="2000" dirty="0"/>
              <a:t>ESA reform?</a:t>
            </a:r>
          </a:p>
        </p:txBody>
      </p:sp>
    </p:spTree>
    <p:extLst>
      <p:ext uri="{BB962C8B-B14F-4D97-AF65-F5344CB8AC3E}">
        <p14:creationId xmlns:p14="http://schemas.microsoft.com/office/powerpoint/2010/main" val="353388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E791D-654D-2CFB-0C09-886E600DE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52A95-584D-A6FE-1817-09B2669DD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8373"/>
            <a:ext cx="10515600" cy="4351338"/>
          </a:xfrm>
        </p:spPr>
        <p:txBody>
          <a:bodyPr/>
          <a:lstStyle/>
          <a:p>
            <a:pPr algn="ctr"/>
            <a:r>
              <a:rPr lang="en-US" b="1" dirty="0"/>
              <a:t>New Tools </a:t>
            </a:r>
          </a:p>
          <a:p>
            <a:r>
              <a:rPr lang="en-US" b="1" i="1" dirty="0"/>
              <a:t>Legacy Roads and Trails Act of 2021 </a:t>
            </a:r>
          </a:p>
          <a:p>
            <a:r>
              <a:rPr lang="en-US" b="1" i="1" dirty="0"/>
              <a:t>Explore Act of 2024 </a:t>
            </a:r>
          </a:p>
          <a:p>
            <a:r>
              <a:rPr lang="en-US" b="1" i="1" dirty="0"/>
              <a:t>MABA Executive Order </a:t>
            </a:r>
          </a:p>
          <a:p>
            <a:pPr algn="ctr"/>
            <a:r>
              <a:rPr lang="en-US" b="1" u="sng" dirty="0"/>
              <a:t>Existing tools </a:t>
            </a:r>
          </a:p>
          <a:p>
            <a:r>
              <a:rPr lang="en-US" dirty="0"/>
              <a:t>TAP/TAR </a:t>
            </a:r>
          </a:p>
          <a:p>
            <a:r>
              <a:rPr lang="en-US" dirty="0"/>
              <a:t>State Roadless Rules </a:t>
            </a:r>
          </a:p>
          <a:p>
            <a:r>
              <a:rPr lang="en-US" dirty="0"/>
              <a:t>Proper Application of National Trails System Act </a:t>
            </a:r>
          </a:p>
        </p:txBody>
      </p:sp>
      <p:pic>
        <p:nvPicPr>
          <p:cNvPr id="5" name="Picture 4" descr="A group of tools on a table&#10;&#10;AI-generated content may be incorrect.">
            <a:extLst>
              <a:ext uri="{FF2B5EF4-FFF2-40B4-BE49-F238E27FC236}">
                <a16:creationId xmlns:a16="http://schemas.microsoft.com/office/drawing/2014/main" id="{A1569CD8-576A-1C48-CC14-4640C1C0B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85471" y="1428289"/>
            <a:ext cx="3556819" cy="237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63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A98E3-86E0-3DB3-B640-FACC71FB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E6392-EDC7-0C7A-EB4B-7BE7FEEAF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0554"/>
            <a:ext cx="12192000" cy="5907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1. Make America Beautiful Again Executive Order issued July 3, 2025 </a:t>
            </a:r>
          </a:p>
          <a:p>
            <a:pPr marL="0" indent="0">
              <a:buNone/>
            </a:pPr>
            <a:r>
              <a:rPr lang="en-US" b="1" dirty="0"/>
              <a:t>MABA EO Initially recognizes </a:t>
            </a:r>
          </a:p>
          <a:p>
            <a:r>
              <a:rPr lang="en-US" dirty="0"/>
              <a:t> </a:t>
            </a:r>
            <a:r>
              <a:rPr lang="en-US" b="1" i="1" dirty="0"/>
              <a:t>Years of mismanagement</a:t>
            </a:r>
            <a:r>
              <a:rPr lang="en-US" dirty="0"/>
              <a:t>, regulatory overreach, and neglect of routine maintenance require action. Land-use restrictions have </a:t>
            </a:r>
            <a:r>
              <a:rPr lang="en-US" b="1" dirty="0"/>
              <a:t>stripped hunters</a:t>
            </a:r>
            <a:r>
              <a:rPr lang="en-US" dirty="0"/>
              <a:t>, fishers, hikers, and </a:t>
            </a:r>
            <a:r>
              <a:rPr lang="en-US" b="1" dirty="0"/>
              <a:t>outdoorsmen of access to public lands </a:t>
            </a:r>
            <a:r>
              <a:rPr lang="en-US" dirty="0"/>
              <a:t>that belong to them. These bureaucratic restrictions have undermined outdoor traditions and threatened conservation funding. </a:t>
            </a:r>
          </a:p>
          <a:p>
            <a:endParaRPr lang="en-US" dirty="0"/>
          </a:p>
        </p:txBody>
      </p:sp>
      <p:pic>
        <p:nvPicPr>
          <p:cNvPr id="5" name="Picture 4" descr="A black and white alarm clock&#10;&#10;AI-generated content may be incorrect.">
            <a:extLst>
              <a:ext uri="{FF2B5EF4-FFF2-40B4-BE49-F238E27FC236}">
                <a16:creationId xmlns:a16="http://schemas.microsoft.com/office/drawing/2014/main" id="{DBF6EC26-A0BA-6690-E496-D114A86F5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61090" y="3904276"/>
            <a:ext cx="4883499" cy="25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8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835BC-91D1-28DE-F2FC-D58A8E0E6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E200C-4DB3-E145-BA0A-D3185FCA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1AB31-7E8B-6E7B-60E4-871AF98FA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0554"/>
            <a:ext cx="12192000" cy="590744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1. Make America Beautiful Again Executive Order issued July 3, 2025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Initially recognizes </a:t>
            </a:r>
          </a:p>
          <a:p>
            <a:r>
              <a:rPr lang="en-US" dirty="0"/>
              <a:t> Sec. 2. General Policies. </a:t>
            </a:r>
            <a:r>
              <a:rPr lang="en-US" b="1" dirty="0"/>
              <a:t>All Federal land management agencies, as defined by 16 U.S.C. 6801(3), shall, to the extent practicable, ensure that their policies: </a:t>
            </a:r>
          </a:p>
          <a:p>
            <a:r>
              <a:rPr lang="en-US" dirty="0"/>
              <a:t>(a) </a:t>
            </a:r>
            <a:r>
              <a:rPr lang="en-US" b="1" dirty="0"/>
              <a:t>promote responsible stewardship of natural resources while driving economic growth; </a:t>
            </a:r>
          </a:p>
          <a:p>
            <a:r>
              <a:rPr lang="en-US" dirty="0"/>
              <a:t>(b) </a:t>
            </a:r>
            <a:r>
              <a:rPr lang="en-US" b="1" dirty="0"/>
              <a:t>expand access to public lands and waters for recreation, hunting, and fishing; </a:t>
            </a:r>
          </a:p>
          <a:p>
            <a:r>
              <a:rPr lang="en-US" dirty="0"/>
              <a:t>(c) encourage responsible, voluntary conservation efforts; </a:t>
            </a:r>
          </a:p>
          <a:p>
            <a:r>
              <a:rPr lang="en-US" dirty="0"/>
              <a:t>(d) </a:t>
            </a:r>
            <a:r>
              <a:rPr lang="en-US" b="1" dirty="0"/>
              <a:t>cut bureaucratic delays that hinder effective environmental management; and</a:t>
            </a:r>
          </a:p>
        </p:txBody>
      </p:sp>
    </p:spTree>
    <p:extLst>
      <p:ext uri="{BB962C8B-B14F-4D97-AF65-F5344CB8AC3E}">
        <p14:creationId xmlns:p14="http://schemas.microsoft.com/office/powerpoint/2010/main" val="1186458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94295-D0E1-1D76-BA2E-DA5D1F247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AE20A-D993-7BB6-F392-5F97E67DD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3C150-29F4-E6D4-FB15-F02CAA36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0554"/>
            <a:ext cx="12192000" cy="5907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1. Make America Beautiful Again Executive Order issued July 3, 2025 </a:t>
            </a:r>
          </a:p>
          <a:p>
            <a:r>
              <a:rPr lang="en-US" b="1" dirty="0"/>
              <a:t>Requires </a:t>
            </a:r>
          </a:p>
          <a:p>
            <a:r>
              <a:rPr lang="en-US" dirty="0"/>
              <a:t>Sec. 4. Conserving Our National Treasures. </a:t>
            </a:r>
            <a:r>
              <a:rPr lang="en-US" b="1" dirty="0"/>
              <a:t>The Commission shall </a:t>
            </a:r>
            <a:r>
              <a:rPr lang="en-US" dirty="0"/>
              <a:t>advise and assist the President regarding how best to responsibly conserve America’s national treasures and natural resources, including by:</a:t>
            </a:r>
          </a:p>
          <a:p>
            <a:r>
              <a:rPr lang="en-US" dirty="0"/>
              <a:t>(e) </a:t>
            </a:r>
            <a:r>
              <a:rPr lang="en-US" b="1" dirty="0"/>
              <a:t>developing policies to expand access to public lands</a:t>
            </a:r>
            <a:r>
              <a:rPr lang="en-US" dirty="0"/>
              <a:t>, national parks, national forests, and wildlife refuges while promoting a wide range of outdoor recreation opportunities like hunting, fishing, hiking, biking, skiing, climbing, boating, </a:t>
            </a:r>
            <a:r>
              <a:rPr lang="en-US" b="1" dirty="0"/>
              <a:t>off-roading,</a:t>
            </a:r>
            <a:r>
              <a:rPr lang="en-US" dirty="0"/>
              <a:t> and wildlife viewing.</a:t>
            </a:r>
          </a:p>
        </p:txBody>
      </p:sp>
      <p:pic>
        <p:nvPicPr>
          <p:cNvPr id="5" name="Picture 4" descr="A person riding a motorcycle&#10;&#10;AI-generated content may be incorrect.">
            <a:extLst>
              <a:ext uri="{FF2B5EF4-FFF2-40B4-BE49-F238E27FC236}">
                <a16:creationId xmlns:a16="http://schemas.microsoft.com/office/drawing/2014/main" id="{9A1B2797-FF66-DD9A-4B3C-5B80C4B15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26152" y="5154802"/>
            <a:ext cx="2029767" cy="1349795"/>
          </a:xfrm>
          <a:prstGeom prst="rect">
            <a:avLst/>
          </a:prstGeom>
        </p:spPr>
      </p:pic>
      <p:pic>
        <p:nvPicPr>
          <p:cNvPr id="7" name="Picture 6" descr="A group of people on snowmobiles&#10;&#10;AI-generated content may be incorrect.">
            <a:extLst>
              <a:ext uri="{FF2B5EF4-FFF2-40B4-BE49-F238E27FC236}">
                <a16:creationId xmlns:a16="http://schemas.microsoft.com/office/drawing/2014/main" id="{260CD8BF-8BEE-9020-28DF-8D87BD92F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36082" y="5057635"/>
            <a:ext cx="2745122" cy="15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68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545C4-06DD-211C-7BEA-E76838E72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3A15E-75D1-C1DB-F4A9-D42FD0D1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EDB97-CAC2-EE6A-9A1C-B2A9A47EF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0554"/>
            <a:ext cx="12192000" cy="5907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1. Make America Beautiful Again Executive Order issued July 3, 2025 </a:t>
            </a:r>
          </a:p>
          <a:p>
            <a:r>
              <a:rPr lang="en-US" b="1" dirty="0"/>
              <a:t>Years of mismanagement? Decades is more accurate</a:t>
            </a:r>
          </a:p>
          <a:p>
            <a:r>
              <a:rPr lang="en-US" b="1" dirty="0"/>
              <a:t>Forest Roads and Trails Act of 1964 (16 USC §532)</a:t>
            </a:r>
          </a:p>
          <a:p>
            <a:pPr lvl="1"/>
            <a:r>
              <a:rPr lang="en-US" dirty="0"/>
              <a:t>Passed 6 weeks after Wilderness Act </a:t>
            </a:r>
          </a:p>
          <a:p>
            <a:pPr lvl="1"/>
            <a:r>
              <a:rPr lang="en-US" dirty="0"/>
              <a:t>Requires Adequate Roads </a:t>
            </a:r>
          </a:p>
          <a:p>
            <a:pPr lvl="1"/>
            <a:r>
              <a:rPr lang="en-US" dirty="0"/>
              <a:t>Requires Adequate Trails </a:t>
            </a:r>
          </a:p>
          <a:p>
            <a:pPr lvl="1"/>
            <a:r>
              <a:rPr lang="en-US" dirty="0"/>
              <a:t>Specifically identifies the need for access to drive economics </a:t>
            </a:r>
          </a:p>
          <a:p>
            <a:r>
              <a:rPr lang="en-US" b="1" dirty="0"/>
              <a:t>EO 11644 </a:t>
            </a:r>
          </a:p>
          <a:p>
            <a:pPr lvl="1"/>
            <a:r>
              <a:rPr lang="en-US" dirty="0"/>
              <a:t>Signed By President Richard Nixon in 1972 and updated by Carter in 1978 </a:t>
            </a:r>
          </a:p>
          <a:p>
            <a:pPr lvl="1"/>
            <a:r>
              <a:rPr lang="en-US" dirty="0"/>
              <a:t>Arguably requires open, closed and designated routes </a:t>
            </a:r>
          </a:p>
          <a:p>
            <a:pPr lvl="1"/>
            <a:r>
              <a:rPr lang="en-US" dirty="0"/>
              <a:t>Entirely focused on minimization for management goal  no mention of adequacy or other values minimization criteria must be balanced with </a:t>
            </a:r>
          </a:p>
        </p:txBody>
      </p:sp>
    </p:spTree>
    <p:extLst>
      <p:ext uri="{BB962C8B-B14F-4D97-AF65-F5344CB8AC3E}">
        <p14:creationId xmlns:p14="http://schemas.microsoft.com/office/powerpoint/2010/main" val="1661223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6B8E2-5018-20CA-A5C1-61ECD08AD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18ADC-D0A8-6C2C-854D-192BE95BE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B75F9-B21B-9F0A-B724-B99661BC1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0554"/>
            <a:ext cx="12192000" cy="5907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1. Make America Beautiful Again Executive Order issued July 3, 2025 </a:t>
            </a:r>
          </a:p>
          <a:p>
            <a:r>
              <a:rPr lang="en-US" b="1" dirty="0"/>
              <a:t>What does minimization even mean? </a:t>
            </a:r>
          </a:p>
          <a:p>
            <a:endParaRPr lang="en-US" b="1" dirty="0"/>
          </a:p>
          <a:p>
            <a:r>
              <a:rPr lang="en-US" b="1" dirty="0"/>
              <a:t>BLM issues a memo on January 17, 2025 that is 113 pages long as a result of West Mojave litigation in California </a:t>
            </a:r>
          </a:p>
          <a:p>
            <a:r>
              <a:rPr lang="en-US" dirty="0"/>
              <a:t>User Groups – Wilderness Society guidance in 50 plus pages</a:t>
            </a:r>
          </a:p>
          <a:p>
            <a:r>
              <a:rPr lang="en-US" dirty="0"/>
              <a:t>Answer a lot of delay and even more litigation </a:t>
            </a:r>
          </a:p>
        </p:txBody>
      </p:sp>
      <p:pic>
        <p:nvPicPr>
          <p:cNvPr id="5" name="Picture 4" descr="Thought squiggles of little boy">
            <a:extLst>
              <a:ext uri="{FF2B5EF4-FFF2-40B4-BE49-F238E27FC236}">
                <a16:creationId xmlns:a16="http://schemas.microsoft.com/office/drawing/2014/main" id="{2872FFEF-F4B2-33F7-429C-8B9664010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738" y="4100052"/>
            <a:ext cx="3016391" cy="229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57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11B4C-09D8-E2ED-A4B5-B8E914AAD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635D1-02A0-C794-CB9A-C975AA7E5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Minimization to Sufficiency Initiative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5AAD6-0482-8885-8932-AF9AB5D43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0554"/>
            <a:ext cx="12192000" cy="5907445"/>
          </a:xfrm>
        </p:spPr>
        <p:txBody>
          <a:bodyPr>
            <a:normAutofit/>
          </a:bodyPr>
          <a:lstStyle/>
          <a:p>
            <a:pPr marL="514350" indent="-514350" algn="ctr">
              <a:buAutoNum type="arabicPeriod"/>
            </a:pPr>
            <a:r>
              <a:rPr lang="en-US" b="1" dirty="0"/>
              <a:t>Make America Beautiful Again Executive Order issued July 3, 2025 </a:t>
            </a:r>
          </a:p>
          <a:p>
            <a:pPr marL="514350" indent="-514350" algn="ctr">
              <a:buAutoNum type="arabicPeriod"/>
            </a:pPr>
            <a:endParaRPr lang="en-US" dirty="0"/>
          </a:p>
          <a:p>
            <a:pPr marL="514350" indent="-514350" algn="just">
              <a:buAutoNum type="arabicPeriod"/>
            </a:pPr>
            <a:r>
              <a:rPr lang="en-US" b="1" dirty="0"/>
              <a:t>2005 USFS Travel Management Rule </a:t>
            </a:r>
          </a:p>
          <a:p>
            <a:pPr marL="0" indent="0" algn="just">
              <a:buNone/>
            </a:pPr>
            <a:r>
              <a:rPr lang="en-US" dirty="0"/>
              <a:t>Addresses minimization of impacts 31 times </a:t>
            </a:r>
          </a:p>
          <a:p>
            <a:pPr marL="0" indent="0" algn="just">
              <a:buNone/>
            </a:pPr>
            <a:r>
              <a:rPr lang="en-US" dirty="0"/>
              <a:t>Adequacy is only raised  4 times in addressing funding situation </a:t>
            </a:r>
          </a:p>
          <a:p>
            <a:pPr marL="0" indent="0" algn="just">
              <a:buNone/>
            </a:pPr>
            <a:r>
              <a:rPr lang="en-US" b="1" dirty="0"/>
              <a:t>Indication of a lack of balance in planning</a:t>
            </a:r>
            <a:r>
              <a:rPr lang="en-US" dirty="0"/>
              <a:t>? Probably </a:t>
            </a:r>
          </a:p>
          <a:p>
            <a:pPr marL="0" indent="0" algn="just">
              <a:buNone/>
            </a:pPr>
            <a:r>
              <a:rPr lang="en-US" b="1" dirty="0"/>
              <a:t>Conflicts with 16 USC 532</a:t>
            </a:r>
            <a:r>
              <a:rPr lang="en-US" dirty="0"/>
              <a:t>?  Probably </a:t>
            </a:r>
          </a:p>
          <a:p>
            <a:pPr marL="0" indent="0" algn="just">
              <a:buNone/>
            </a:pPr>
            <a:r>
              <a:rPr lang="en-US" b="1" dirty="0"/>
              <a:t>Mismanagement?</a:t>
            </a:r>
            <a:r>
              <a:rPr lang="en-US" dirty="0"/>
              <a:t>  Maybe </a:t>
            </a:r>
          </a:p>
        </p:txBody>
      </p:sp>
      <p:pic>
        <p:nvPicPr>
          <p:cNvPr id="5" name="Picture 4" descr="Balls balancing">
            <a:extLst>
              <a:ext uri="{FF2B5EF4-FFF2-40B4-BE49-F238E27FC236}">
                <a16:creationId xmlns:a16="http://schemas.microsoft.com/office/drawing/2014/main" id="{27A5F05A-F427-90B9-850B-9D9C8B926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26" y="3904276"/>
            <a:ext cx="4315679" cy="285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97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1266</Words>
  <Application>Microsoft Office PowerPoint</Application>
  <PresentationFormat>Widescreen</PresentationFormat>
  <Paragraphs>154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 Minimization to Sufficiency Initiative  And Next Steps    Scott Jones, Esq  Reid Brown, Oregon 2025 NOHVCC Workshop </vt:lpstr>
      <vt:lpstr>Minimization to Sufficiency Initiative</vt:lpstr>
      <vt:lpstr>Minimization to Sufficiency Initiative</vt:lpstr>
      <vt:lpstr>Minimization to Sufficiency Initiative</vt:lpstr>
      <vt:lpstr>Minimization to Sufficiency Initiative</vt:lpstr>
      <vt:lpstr>Minimization to Sufficiency Initiative</vt:lpstr>
      <vt:lpstr>Minimization to Sufficiency Initiative</vt:lpstr>
      <vt:lpstr>Minimization to Sufficiency Initiative</vt:lpstr>
      <vt:lpstr>Minimization to Sufficiency Initiative</vt:lpstr>
      <vt:lpstr>Minimization to Sufficiency Initiative</vt:lpstr>
      <vt:lpstr>Minimization to Sufficiency Initiative</vt:lpstr>
      <vt:lpstr>Minimization to Sufficiency Initiative</vt:lpstr>
      <vt:lpstr>Minimization to Sufficiency Initiative</vt:lpstr>
      <vt:lpstr>Minimization to Sufficiency Initiative</vt:lpstr>
      <vt:lpstr>Minimization to Sufficiency Initiative</vt:lpstr>
      <vt:lpstr>Minimization to Sufficiency Initiative</vt:lpstr>
      <vt:lpstr>Minimization to Sufficiency Initiative</vt:lpstr>
      <vt:lpstr>Minimization to Sufficiency Initiative</vt:lpstr>
      <vt:lpstr>Minimization to Sufficiency Initiative Aligning with Agency Efforts </vt:lpstr>
      <vt:lpstr>Minimization to Sufficiency Initiative Aligning with Agency Efforts </vt:lpstr>
      <vt:lpstr>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Scott jones</dc:creator>
  <cp:lastModifiedBy>Scott jones</cp:lastModifiedBy>
  <cp:revision>24</cp:revision>
  <dcterms:created xsi:type="dcterms:W3CDTF">2025-09-02T15:13:52Z</dcterms:created>
  <dcterms:modified xsi:type="dcterms:W3CDTF">2025-10-11T17:28:32Z</dcterms:modified>
</cp:coreProperties>
</file>